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8" r:id="rId2"/>
    <p:sldId id="325" r:id="rId3"/>
    <p:sldId id="272" r:id="rId4"/>
    <p:sldId id="276" r:id="rId5"/>
    <p:sldId id="275" r:id="rId6"/>
    <p:sldId id="274" r:id="rId7"/>
    <p:sldId id="273" r:id="rId8"/>
    <p:sldId id="277" r:id="rId9"/>
    <p:sldId id="278" r:id="rId10"/>
    <p:sldId id="284" r:id="rId11"/>
    <p:sldId id="280" r:id="rId12"/>
    <p:sldId id="281" r:id="rId13"/>
    <p:sldId id="256" r:id="rId14"/>
    <p:sldId id="257" r:id="rId15"/>
    <p:sldId id="258" r:id="rId16"/>
    <p:sldId id="259" r:id="rId17"/>
    <p:sldId id="260" r:id="rId18"/>
    <p:sldId id="262" r:id="rId19"/>
    <p:sldId id="261" r:id="rId20"/>
    <p:sldId id="263" r:id="rId21"/>
    <p:sldId id="264" r:id="rId22"/>
    <p:sldId id="282" r:id="rId23"/>
    <p:sldId id="287" r:id="rId24"/>
    <p:sldId id="288" r:id="rId25"/>
    <p:sldId id="294" r:id="rId26"/>
    <p:sldId id="289" r:id="rId27"/>
    <p:sldId id="290" r:id="rId28"/>
    <p:sldId id="315" r:id="rId29"/>
    <p:sldId id="295" r:id="rId30"/>
    <p:sldId id="314" r:id="rId31"/>
    <p:sldId id="310" r:id="rId32"/>
    <p:sldId id="311" r:id="rId33"/>
    <p:sldId id="312" r:id="rId34"/>
    <p:sldId id="313" r:id="rId35"/>
    <p:sldId id="293" r:id="rId36"/>
    <p:sldId id="316" r:id="rId37"/>
    <p:sldId id="317" r:id="rId38"/>
    <p:sldId id="318" r:id="rId39"/>
    <p:sldId id="319" r:id="rId40"/>
    <p:sldId id="320" r:id="rId41"/>
    <p:sldId id="322" r:id="rId42"/>
    <p:sldId id="324" r:id="rId43"/>
    <p:sldId id="323" r:id="rId44"/>
    <p:sldId id="321"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C4ED"/>
    <a:srgbClr val="FCB205"/>
    <a:srgbClr val="F5B907"/>
    <a:srgbClr val="E5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2B7C16-A3C1-43DB-BD6D-BDED7F79C5EB}" v="1213" dt="2023-05-31T21:45:39.239"/>
    <p1510:client id="{1252B91E-58EE-4FFE-86D2-7ECF31137C11}" v="24" dt="2023-06-01T02:25:22.536"/>
    <p1510:client id="{1865CC2F-AEF6-4795-AC99-A12AE86274B2}" v="44" dt="2023-07-11T17:00:55.755"/>
    <p1510:client id="{249A1249-C30C-44FC-861A-851087FF8B6A}" v="146" dt="2023-06-23T16:13:34.503"/>
    <p1510:client id="{3F1A50AB-FE0A-4175-B2C0-1598B707DCF8}" v="38" dt="2023-06-23T14:05:29.922"/>
    <p1510:client id="{510D0AC8-C124-4B77-BE2A-6A34FC2111FB}" v="1340" dt="2023-07-11T19:34:09.275"/>
    <p1510:client id="{55A26710-1B6F-42BD-A836-5BDC2CE75C0C}" v="259" dt="2023-06-01T07:28:10.221"/>
    <p1510:client id="{5AEDD2A7-2D73-46DE-AFAC-0E961A0ACD63}" v="93" dt="2023-07-12T04:16:44.703"/>
    <p1510:client id="{6374CECF-42B4-4D01-A30D-EAACCD7E1970}" v="147" dt="2023-06-01T04:15:18.257"/>
    <p1510:client id="{65DB985B-14D3-425E-8CBE-699D2679A925}" v="88" dt="2023-07-12T05:24:12.064"/>
    <p1510:client id="{737AD053-3410-4B84-B737-AC7A5E193C7E}" v="1108" dt="2023-06-23T05:19:44.587"/>
    <p1510:client id="{81DB6F30-13FF-4A2F-A9B0-AE3700C4524C}" v="755" dt="2023-06-22T18:04:14.613"/>
    <p1510:client id="{821E7F66-DF57-4A75-8B1A-D85144DECC43}" v="3" dt="2023-06-23T03:18:23.731"/>
    <p1510:client id="{C80743D7-2100-4008-A410-B83ECF7C4968}" v="3" dt="2023-06-28T05:31:00.163"/>
    <p1510:client id="{E8E25BBF-EAD5-4C37-B236-F04440F2AEFA}" v="12" dt="2023-07-12T08:43:43.231"/>
    <p1510:client id="{F165BD86-4964-45DD-8C68-D1CFFDFE41F9}" v="216" dt="2023-07-11T19:50:52.103"/>
    <p1510:client id="{F328530E-D9BD-41B0-9AFF-BAAEA41A9B6C}" v="26" dt="2023-06-03T06:19:49.590"/>
    <p1510:client id="{F73D0639-D9B8-44F3-AC9E-E517A39C8227}" v="197" dt="2023-06-24T07:55:00.287"/>
    <p1510:client id="{F75AC444-9307-45ED-A31E-EC782EC76C9A}" v="171" dt="2023-07-11T18:01:37.804"/>
    <p1510:client id="{FB5B4459-C59A-4EE2-A5C1-842F000052CA}" v="1" dt="2023-07-09T16:32:54.5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20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hyperlink" Target="https://www.oracle.com/au/artificial-intelligence/what-is-ai/"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oracle.com/au/what-is-business-intelligence/" TargetMode="External"/><Relationship Id="rId4" Type="http://schemas.openxmlformats.org/officeDocument/2006/relationships/hyperlink" Target="https://www.oracle.com/au/big-data/what-is-big-data/"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oracle.com/au/artificial-intelligence/what-is-ai/"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oracle.com/au/what-is-business-intelligence/" TargetMode="External"/><Relationship Id="rId4" Type="http://schemas.openxmlformats.org/officeDocument/2006/relationships/hyperlink" Target="https://www.oracle.com/au/big-data/what-is-big-data/"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oracle.com/au/artificial-intelligence/what-is-ai/"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oracle.com/au/what-is-business-intelligence/" TargetMode="External"/><Relationship Id="rId4" Type="http://schemas.openxmlformats.org/officeDocument/2006/relationships/hyperlink" Target="https://www.oracle.com/au/big-data/what-is-big-data/"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oracle.com/au/artificial-intelligence/what-is-ai/"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oracle.com/au/what-is-business-intelligence/" TargetMode="External"/><Relationship Id="rId4" Type="http://schemas.openxmlformats.org/officeDocument/2006/relationships/hyperlink" Target="https://www.oracle.com/au/big-data/what-is-big-data/"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oracle.com/au/artificial-intelligence/what-is-ai/" TargetMode="Externa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oracle.com/au/what-is-business-intelligence/" TargetMode="External"/><Relationship Id="rId4" Type="http://schemas.openxmlformats.org/officeDocument/2006/relationships/hyperlink" Target="https://www.oracle.com/au/big-data/what-is-big-data/"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17" descr="Background pattern&#10;&#10;Description automatically generated">
            <a:extLst>
              <a:ext uri="{FF2B5EF4-FFF2-40B4-BE49-F238E27FC236}">
                <a16:creationId xmlns:a16="http://schemas.microsoft.com/office/drawing/2014/main" id="{3868A000-34A9-8641-285F-4298295C7DB2}"/>
              </a:ext>
            </a:extLst>
          </p:cNvPr>
          <p:cNvPicPr>
            <a:picLocks noChangeAspect="1"/>
          </p:cNvPicPr>
          <p:nvPr/>
        </p:nvPicPr>
        <p:blipFill rotWithShape="1">
          <a:blip r:embed="rId2"/>
          <a:srcRect l="27274" t="36125" r="24588" b="14223"/>
          <a:stretch/>
        </p:blipFill>
        <p:spPr>
          <a:xfrm rot="6180000">
            <a:off x="10229985" y="5026596"/>
            <a:ext cx="3271205" cy="3018551"/>
          </a:xfrm>
          <a:prstGeom prst="flowChartPreparation">
            <a:avLst/>
          </a:prstGeom>
        </p:spPr>
      </p:pic>
      <p:pic>
        <p:nvPicPr>
          <p:cNvPr id="17" name="Picture 17">
            <a:extLst>
              <a:ext uri="{FF2B5EF4-FFF2-40B4-BE49-F238E27FC236}">
                <a16:creationId xmlns:a16="http://schemas.microsoft.com/office/drawing/2014/main" id="{0EF6D395-A018-62D4-ADA7-9D8D4C7E9E52}"/>
              </a:ext>
            </a:extLst>
          </p:cNvPr>
          <p:cNvPicPr>
            <a:picLocks noChangeAspect="1"/>
          </p:cNvPicPr>
          <p:nvPr/>
        </p:nvPicPr>
        <p:blipFill>
          <a:blip r:embed="rId2"/>
          <a:stretch>
            <a:fillRect/>
          </a:stretch>
        </p:blipFill>
        <p:spPr>
          <a:xfrm>
            <a:off x="-1671781" y="343132"/>
            <a:ext cx="6795652" cy="6079374"/>
          </a:xfrm>
          <a:prstGeom prst="flowChartPreparation">
            <a:avLst/>
          </a:prstGeom>
        </p:spPr>
      </p:pic>
      <p:pic>
        <p:nvPicPr>
          <p:cNvPr id="3" name="Picture 3" descr="Text&#10;&#10;Description automatically generated">
            <a:extLst>
              <a:ext uri="{FF2B5EF4-FFF2-40B4-BE49-F238E27FC236}">
                <a16:creationId xmlns:a16="http://schemas.microsoft.com/office/drawing/2014/main" id="{CC1313A6-3190-9683-7EEB-0AF038E5F452}"/>
              </a:ext>
            </a:extLst>
          </p:cNvPr>
          <p:cNvPicPr>
            <a:picLocks noChangeAspect="1"/>
          </p:cNvPicPr>
          <p:nvPr/>
        </p:nvPicPr>
        <p:blipFill>
          <a:blip r:embed="rId3"/>
          <a:stretch>
            <a:fillRect/>
          </a:stretch>
        </p:blipFill>
        <p:spPr>
          <a:xfrm>
            <a:off x="4320308" y="127785"/>
            <a:ext cx="7707746" cy="818156"/>
          </a:xfrm>
          <a:prstGeom prst="rect">
            <a:avLst/>
          </a:prstGeom>
        </p:spPr>
      </p:pic>
      <p:sp>
        <p:nvSpPr>
          <p:cNvPr id="9" name="Flowchart: Preparation 8">
            <a:extLst>
              <a:ext uri="{FF2B5EF4-FFF2-40B4-BE49-F238E27FC236}">
                <a16:creationId xmlns:a16="http://schemas.microsoft.com/office/drawing/2014/main" id="{72EC317B-B1E6-C9BE-FE5F-63DAD752774D}"/>
              </a:ext>
            </a:extLst>
          </p:cNvPr>
          <p:cNvSpPr/>
          <p:nvPr/>
        </p:nvSpPr>
        <p:spPr>
          <a:xfrm>
            <a:off x="-519546" y="1581725"/>
            <a:ext cx="4341093" cy="3775365"/>
          </a:xfrm>
          <a:prstGeom prst="flowChartPreparation">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4" descr="Diagram&#10;&#10;Description automatically generated">
            <a:extLst>
              <a:ext uri="{FF2B5EF4-FFF2-40B4-BE49-F238E27FC236}">
                <a16:creationId xmlns:a16="http://schemas.microsoft.com/office/drawing/2014/main" id="{D19139BD-7626-F2F5-A70B-FEDDB99B530F}"/>
              </a:ext>
            </a:extLst>
          </p:cNvPr>
          <p:cNvPicPr>
            <a:picLocks noChangeAspect="1"/>
          </p:cNvPicPr>
          <p:nvPr/>
        </p:nvPicPr>
        <p:blipFill>
          <a:blip r:embed="rId4"/>
          <a:stretch>
            <a:fillRect/>
          </a:stretch>
        </p:blipFill>
        <p:spPr>
          <a:xfrm>
            <a:off x="-576767" y="1586255"/>
            <a:ext cx="4336472" cy="3766309"/>
          </a:xfrm>
          <a:prstGeom prst="flowChartPreparation">
            <a:avLst/>
          </a:prstGeom>
          <a:ln>
            <a:noFill/>
          </a:ln>
        </p:spPr>
      </p:pic>
      <p:pic>
        <p:nvPicPr>
          <p:cNvPr id="2" name="Picture 3" descr="A close up of orange letters&#10;&#10;Description automatically generated">
            <a:extLst>
              <a:ext uri="{FF2B5EF4-FFF2-40B4-BE49-F238E27FC236}">
                <a16:creationId xmlns:a16="http://schemas.microsoft.com/office/drawing/2014/main" id="{5C69230C-9DE0-4D01-D5B4-791F72678BC5}"/>
              </a:ext>
            </a:extLst>
          </p:cNvPr>
          <p:cNvPicPr>
            <a:picLocks noChangeAspect="1"/>
          </p:cNvPicPr>
          <p:nvPr/>
        </p:nvPicPr>
        <p:blipFill>
          <a:blip r:embed="rId5"/>
          <a:stretch>
            <a:fillRect/>
          </a:stretch>
        </p:blipFill>
        <p:spPr>
          <a:xfrm>
            <a:off x="5852160" y="1036055"/>
            <a:ext cx="5364480" cy="1219730"/>
          </a:xfrm>
          <a:prstGeom prst="rect">
            <a:avLst/>
          </a:prstGeom>
        </p:spPr>
      </p:pic>
      <p:pic>
        <p:nvPicPr>
          <p:cNvPr id="4" name="Picture 4" descr="A black text on a white background&#10;&#10;Description automatically generated">
            <a:extLst>
              <a:ext uri="{FF2B5EF4-FFF2-40B4-BE49-F238E27FC236}">
                <a16:creationId xmlns:a16="http://schemas.microsoft.com/office/drawing/2014/main" id="{975F6A44-04E9-071B-8215-6972BFBCD4EA}"/>
              </a:ext>
            </a:extLst>
          </p:cNvPr>
          <p:cNvPicPr>
            <a:picLocks noChangeAspect="1"/>
          </p:cNvPicPr>
          <p:nvPr/>
        </p:nvPicPr>
        <p:blipFill>
          <a:blip r:embed="rId6"/>
          <a:stretch>
            <a:fillRect/>
          </a:stretch>
        </p:blipFill>
        <p:spPr>
          <a:xfrm>
            <a:off x="5364480" y="2413262"/>
            <a:ext cx="6248400" cy="2031476"/>
          </a:xfrm>
          <a:prstGeom prst="rect">
            <a:avLst/>
          </a:prstGeom>
        </p:spPr>
      </p:pic>
      <p:pic>
        <p:nvPicPr>
          <p:cNvPr id="5" name="Picture 5" descr="A black text on a white background&#10;&#10;Description automatically generated">
            <a:extLst>
              <a:ext uri="{FF2B5EF4-FFF2-40B4-BE49-F238E27FC236}">
                <a16:creationId xmlns:a16="http://schemas.microsoft.com/office/drawing/2014/main" id="{9FC62298-5B17-4CE0-E2F9-2F8928998222}"/>
              </a:ext>
            </a:extLst>
          </p:cNvPr>
          <p:cNvPicPr>
            <a:picLocks noChangeAspect="1"/>
          </p:cNvPicPr>
          <p:nvPr/>
        </p:nvPicPr>
        <p:blipFill>
          <a:blip r:embed="rId7"/>
          <a:stretch>
            <a:fillRect/>
          </a:stretch>
        </p:blipFill>
        <p:spPr>
          <a:xfrm>
            <a:off x="4673600" y="4899809"/>
            <a:ext cx="4704080" cy="1163023"/>
          </a:xfrm>
          <a:prstGeom prst="rect">
            <a:avLst/>
          </a:prstGeom>
        </p:spPr>
      </p:pic>
    </p:spTree>
    <p:extLst>
      <p:ext uri="{BB962C8B-B14F-4D97-AF65-F5344CB8AC3E}">
        <p14:creationId xmlns:p14="http://schemas.microsoft.com/office/powerpoint/2010/main" val="2124738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C6CE7E-3735-3D5B-8E0D-4986173BA5B5}"/>
              </a:ext>
            </a:extLst>
          </p:cNvPr>
          <p:cNvSpPr txBox="1"/>
          <p:nvPr/>
        </p:nvSpPr>
        <p:spPr>
          <a:xfrm>
            <a:off x="2037347" y="1556084"/>
            <a:ext cx="8799094"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Calibri"/>
              </a:rPr>
              <a:t>Background : you are a  business analyst at JS Bank</a:t>
            </a:r>
          </a:p>
          <a:p>
            <a:endParaRPr lang="en-US" sz="2800">
              <a:cs typeface="Calibri"/>
            </a:endParaRPr>
          </a:p>
          <a:p>
            <a:r>
              <a:rPr lang="en-US" sz="2800">
                <a:cs typeface="Calibri"/>
              </a:rPr>
              <a:t>Details : Bank owner has asked you to analyze the bank data and come up key insights and </a:t>
            </a:r>
            <a:endParaRPr lang="en-US" sz="2800">
              <a:ea typeface="Calibri"/>
              <a:cs typeface="Calibri"/>
            </a:endParaRPr>
          </a:p>
          <a:p>
            <a:endParaRPr lang="en-US" sz="2800">
              <a:cs typeface="Calibri"/>
            </a:endParaRPr>
          </a:p>
          <a:p>
            <a:r>
              <a:rPr lang="en-US" sz="2800">
                <a:cs typeface="Calibri"/>
              </a:rPr>
              <a:t>observations which will help the bank roll new schemes to </a:t>
            </a:r>
            <a:r>
              <a:rPr lang="en-US" sz="2800" err="1">
                <a:cs typeface="Calibri"/>
              </a:rPr>
              <a:t>it's</a:t>
            </a:r>
            <a:r>
              <a:rPr lang="en-US" sz="2800">
                <a:cs typeface="Calibri"/>
              </a:rPr>
              <a:t> existing customers and also attract new customers.</a:t>
            </a:r>
            <a:endParaRPr lang="en-US" sz="2800">
              <a:ea typeface="Calibri"/>
              <a:cs typeface="Calibri"/>
            </a:endParaRPr>
          </a:p>
          <a:p>
            <a:endParaRPr lang="en-US" sz="2800">
              <a:cs typeface="Calibri"/>
            </a:endParaRPr>
          </a:p>
          <a:p>
            <a:r>
              <a:rPr lang="en-US" sz="2800">
                <a:cs typeface="Calibri"/>
              </a:rPr>
              <a:t>Task : Build a dashboard and analyze the bank data to fulfil the Bank Owner's requirement.</a:t>
            </a:r>
            <a:endParaRPr lang="en-US" sz="2800">
              <a:ea typeface="Calibri"/>
              <a:cs typeface="Calibri"/>
            </a:endParaRPr>
          </a:p>
        </p:txBody>
      </p:sp>
      <p:pic>
        <p:nvPicPr>
          <p:cNvPr id="6" name="Picture 17" descr="Background pattern&#10;&#10;Description automatically generated">
            <a:extLst>
              <a:ext uri="{FF2B5EF4-FFF2-40B4-BE49-F238E27FC236}">
                <a16:creationId xmlns:a16="http://schemas.microsoft.com/office/drawing/2014/main" id="{6C26D5ED-B950-15D2-EC6C-EDF40A516B9B}"/>
              </a:ext>
            </a:extLst>
          </p:cNvPr>
          <p:cNvPicPr>
            <a:picLocks noChangeAspect="1"/>
          </p:cNvPicPr>
          <p:nvPr/>
        </p:nvPicPr>
        <p:blipFill rotWithShape="1">
          <a:blip r:embed="rId2"/>
          <a:srcRect l="27274" t="36125" r="24588" b="14223"/>
          <a:stretch/>
        </p:blipFill>
        <p:spPr>
          <a:xfrm>
            <a:off x="-3571696" y="4999830"/>
            <a:ext cx="6178093" cy="5544438"/>
          </a:xfrm>
          <a:prstGeom prst="flowChartPreparation">
            <a:avLst/>
          </a:prstGeom>
        </p:spPr>
      </p:pic>
      <p:pic>
        <p:nvPicPr>
          <p:cNvPr id="8" name="Picture 17" descr="Background pattern&#10;&#10;Description automatically generated">
            <a:extLst>
              <a:ext uri="{FF2B5EF4-FFF2-40B4-BE49-F238E27FC236}">
                <a16:creationId xmlns:a16="http://schemas.microsoft.com/office/drawing/2014/main" id="{F6605E05-165D-90C6-3F74-F382C84C5924}"/>
              </a:ext>
            </a:extLst>
          </p:cNvPr>
          <p:cNvPicPr>
            <a:picLocks noChangeAspect="1"/>
          </p:cNvPicPr>
          <p:nvPr/>
        </p:nvPicPr>
        <p:blipFill>
          <a:blip r:embed="rId2"/>
          <a:stretch>
            <a:fillRect/>
          </a:stretch>
        </p:blipFill>
        <p:spPr>
          <a:xfrm>
            <a:off x="8342856" y="-4201997"/>
            <a:ext cx="6795652" cy="6079374"/>
          </a:xfrm>
          <a:prstGeom prst="flowChartPreparation">
            <a:avLst/>
          </a:prstGeom>
        </p:spPr>
      </p:pic>
      <p:pic>
        <p:nvPicPr>
          <p:cNvPr id="10" name="Picture 10" descr="Logo&#10;&#10;Description automatically generated">
            <a:extLst>
              <a:ext uri="{FF2B5EF4-FFF2-40B4-BE49-F238E27FC236}">
                <a16:creationId xmlns:a16="http://schemas.microsoft.com/office/drawing/2014/main" id="{0299AD51-9AF9-3C10-9847-D19B31DC7155}"/>
              </a:ext>
            </a:extLst>
          </p:cNvPr>
          <p:cNvPicPr>
            <a:picLocks noChangeAspect="1"/>
          </p:cNvPicPr>
          <p:nvPr/>
        </p:nvPicPr>
        <p:blipFill>
          <a:blip r:embed="rId3"/>
          <a:stretch>
            <a:fillRect/>
          </a:stretch>
        </p:blipFill>
        <p:spPr>
          <a:xfrm>
            <a:off x="299453" y="207402"/>
            <a:ext cx="5470357" cy="1162671"/>
          </a:xfrm>
          <a:prstGeom prst="rect">
            <a:avLst/>
          </a:prstGeom>
        </p:spPr>
      </p:pic>
    </p:spTree>
    <p:extLst>
      <p:ext uri="{BB962C8B-B14F-4D97-AF65-F5344CB8AC3E}">
        <p14:creationId xmlns:p14="http://schemas.microsoft.com/office/powerpoint/2010/main" val="40517874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B19CE03-CA34-2B27-DEA7-CADC865B089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5" name="Picture 5" descr="A picture containing icon&#10;&#10;Description automatically generated">
            <a:extLst>
              <a:ext uri="{FF2B5EF4-FFF2-40B4-BE49-F238E27FC236}">
                <a16:creationId xmlns:a16="http://schemas.microsoft.com/office/drawing/2014/main" id="{FB635A52-6DCC-4E75-4575-EF2C47A42364}"/>
              </a:ext>
            </a:extLst>
          </p:cNvPr>
          <p:cNvPicPr>
            <a:picLocks noChangeAspect="1"/>
          </p:cNvPicPr>
          <p:nvPr/>
        </p:nvPicPr>
        <p:blipFill>
          <a:blip r:embed="rId2"/>
          <a:stretch>
            <a:fillRect/>
          </a:stretch>
        </p:blipFill>
        <p:spPr>
          <a:xfrm>
            <a:off x="402431" y="325830"/>
            <a:ext cx="5005386" cy="1146183"/>
          </a:xfrm>
          <a:prstGeom prst="rect">
            <a:avLst/>
          </a:prstGeom>
        </p:spPr>
      </p:pic>
      <p:pic>
        <p:nvPicPr>
          <p:cNvPr id="7" name="Picture 17" descr="Background pattern&#10;&#10;Description automatically generated">
            <a:extLst>
              <a:ext uri="{FF2B5EF4-FFF2-40B4-BE49-F238E27FC236}">
                <a16:creationId xmlns:a16="http://schemas.microsoft.com/office/drawing/2014/main" id="{569EACF5-5F3E-8910-1C0E-12ACE4BB493D}"/>
              </a:ext>
            </a:extLst>
          </p:cNvPr>
          <p:cNvPicPr>
            <a:picLocks noChangeAspect="1"/>
          </p:cNvPicPr>
          <p:nvPr/>
        </p:nvPicPr>
        <p:blipFill>
          <a:blip r:embed="rId3"/>
          <a:stretch>
            <a:fillRect/>
          </a:stretch>
        </p:blipFill>
        <p:spPr>
          <a:xfrm rot="17400000">
            <a:off x="9528779" y="3043080"/>
            <a:ext cx="5803614" cy="4799790"/>
          </a:xfrm>
          <a:prstGeom prst="flowChartPreparation">
            <a:avLst/>
          </a:prstGeom>
        </p:spPr>
      </p:pic>
      <p:sp>
        <p:nvSpPr>
          <p:cNvPr id="8" name="TextBox 7">
            <a:extLst>
              <a:ext uri="{FF2B5EF4-FFF2-40B4-BE49-F238E27FC236}">
                <a16:creationId xmlns:a16="http://schemas.microsoft.com/office/drawing/2014/main" id="{C7C79014-42F6-86DE-2762-4B27C58ABD59}"/>
              </a:ext>
            </a:extLst>
          </p:cNvPr>
          <p:cNvSpPr txBox="1"/>
          <p:nvPr/>
        </p:nvSpPr>
        <p:spPr>
          <a:xfrm>
            <a:off x="296174" y="1480278"/>
            <a:ext cx="9718614" cy="6259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ED7D31"/>
                </a:solidFill>
                <a:latin typeface="Britannic Bold"/>
              </a:rPr>
              <a:t>Analyzing and visualizing in power bi</a:t>
            </a:r>
          </a:p>
          <a:p>
            <a:endParaRPr lang="en-US">
              <a:solidFill>
                <a:srgbClr val="ED7D31"/>
              </a:solidFill>
              <a:ea typeface="Calibri"/>
              <a:cs typeface="Calibri"/>
            </a:endParaRPr>
          </a:p>
          <a:p>
            <a:r>
              <a:rPr lang="en-US" b="1">
                <a:solidFill>
                  <a:srgbClr val="ED7D31"/>
                </a:solidFill>
                <a:latin typeface="Bradley Hand ITC"/>
              </a:rPr>
              <a:t>Abstract:</a:t>
            </a:r>
          </a:p>
          <a:p>
            <a:endParaRPr lang="en-US">
              <a:ea typeface="Calibri"/>
              <a:cs typeface="Calibri"/>
            </a:endParaRPr>
          </a:p>
          <a:p>
            <a:r>
              <a:rPr lang="en-US">
                <a:latin typeface="Calibri"/>
                <a:cs typeface="Calibri"/>
              </a:rPr>
              <a:t>ETL stands for Extraction, Transformation and Loading. Initially we extract data from data source. Once data is extracted, we perform transformations on it as per requirements. Once transformations are over, we load data into data warehouse. It helps to analyze business data for taking business decisions. In this study,  we present how ETL process in power BI works. Power BI is a business analytics service by Microsoft. ETL process connect, transform and visualize is presented in research paper to understand ETL process in power BI. </a:t>
            </a:r>
            <a:endParaRPr lang="en-US">
              <a:latin typeface="Calibri"/>
              <a:ea typeface="Calibri"/>
              <a:cs typeface="Calibri"/>
            </a:endParaRPr>
          </a:p>
          <a:p>
            <a:endParaRPr lang="en-US">
              <a:latin typeface="Calibri"/>
              <a:ea typeface="Calibri"/>
              <a:cs typeface="Calibri"/>
            </a:endParaRPr>
          </a:p>
          <a:p>
            <a:r>
              <a:rPr lang="en-US">
                <a:latin typeface="Calibri"/>
                <a:cs typeface="Calibri"/>
              </a:rPr>
              <a:t>The objectives of research paper are: </a:t>
            </a:r>
            <a:endParaRPr lang="en-US">
              <a:latin typeface="Calibri"/>
              <a:ea typeface="Calibri"/>
              <a:cs typeface="Calibri"/>
            </a:endParaRPr>
          </a:p>
          <a:p>
            <a:r>
              <a:rPr lang="en-US">
                <a:latin typeface="Calibri"/>
                <a:cs typeface="Calibri"/>
              </a:rPr>
              <a:t>1.To understand ETL process. 2.To demonstrate ETL process in power BI.</a:t>
            </a:r>
            <a:endParaRPr lang="en-US">
              <a:latin typeface="Calibri"/>
              <a:ea typeface="Calibri"/>
              <a:cs typeface="Calibri"/>
            </a:endParaRPr>
          </a:p>
          <a:p>
            <a:endParaRPr lang="en-US">
              <a:latin typeface="Calibri"/>
              <a:ea typeface="Calibri"/>
              <a:cs typeface="Calibri"/>
            </a:endParaRPr>
          </a:p>
          <a:p>
            <a:r>
              <a:rPr lang="en-US">
                <a:latin typeface="Calibri"/>
                <a:cs typeface="Calibri"/>
              </a:rPr>
              <a:t>Research method:</a:t>
            </a:r>
            <a:endParaRPr lang="en-US">
              <a:latin typeface="Calibri"/>
              <a:ea typeface="Calibri"/>
              <a:cs typeface="Calibri"/>
            </a:endParaRPr>
          </a:p>
          <a:p>
            <a:r>
              <a:rPr lang="en-US">
                <a:latin typeface="Calibri"/>
                <a:cs typeface="Calibri"/>
              </a:rPr>
              <a:t>Power BI is a collection of software services, apps and connectors that work together to turn our unrelated sources of data into coherent, visually immersive, and interactive insights. It is one of the powerful data analytics and visualization tool. </a:t>
            </a:r>
            <a:endParaRPr lang="en-US">
              <a:latin typeface="Calibri"/>
              <a:ea typeface="Calibri"/>
              <a:cs typeface="Calibri"/>
            </a:endParaRPr>
          </a:p>
          <a:p>
            <a:endParaRPr lang="en-US" sz="1400">
              <a:latin typeface="Calibri"/>
              <a:ea typeface="+mn-lt"/>
              <a:cs typeface="+mn-lt"/>
            </a:endParaRPr>
          </a:p>
          <a:p>
            <a:endParaRPr lang="en-US" sz="1400">
              <a:ea typeface="+mn-lt"/>
              <a:cs typeface="+mn-lt"/>
            </a:endParaRPr>
          </a:p>
          <a:p>
            <a:endParaRPr lang="en-US" sz="1400">
              <a:ea typeface="+mn-lt"/>
              <a:cs typeface="+mn-lt"/>
            </a:endParaRPr>
          </a:p>
          <a:p>
            <a:endParaRPr lang="en-US" sz="1100">
              <a:ea typeface="+mn-lt"/>
              <a:cs typeface="+mn-lt"/>
            </a:endParaRPr>
          </a:p>
          <a:p>
            <a:endParaRPr lang="en-US" sz="1400">
              <a:ea typeface="+mn-lt"/>
              <a:cs typeface="+mn-lt"/>
            </a:endParaRPr>
          </a:p>
          <a:p>
            <a:endParaRPr lang="en-US" sz="1100">
              <a:ea typeface="+mn-lt"/>
              <a:cs typeface="+mn-lt"/>
            </a:endParaRPr>
          </a:p>
        </p:txBody>
      </p:sp>
      <p:pic>
        <p:nvPicPr>
          <p:cNvPr id="10" name="Picture 17" descr="Background pattern&#10;&#10;Description automatically generated">
            <a:extLst>
              <a:ext uri="{FF2B5EF4-FFF2-40B4-BE49-F238E27FC236}">
                <a16:creationId xmlns:a16="http://schemas.microsoft.com/office/drawing/2014/main" id="{28DB5782-74CD-1B9E-8ACB-D0DBA8D58E8F}"/>
              </a:ext>
            </a:extLst>
          </p:cNvPr>
          <p:cNvPicPr>
            <a:picLocks noChangeAspect="1"/>
          </p:cNvPicPr>
          <p:nvPr/>
        </p:nvPicPr>
        <p:blipFill rotWithShape="1">
          <a:blip r:embed="rId3"/>
          <a:srcRect l="27274" t="36125" r="24588" b="14223"/>
          <a:stretch/>
        </p:blipFill>
        <p:spPr>
          <a:xfrm rot="17280000">
            <a:off x="8510088" y="-3269836"/>
            <a:ext cx="6178093" cy="5544438"/>
          </a:xfrm>
          <a:prstGeom prst="flowChartPreparation">
            <a:avLst/>
          </a:prstGeom>
        </p:spPr>
      </p:pic>
    </p:spTree>
    <p:extLst>
      <p:ext uri="{BB962C8B-B14F-4D97-AF65-F5344CB8AC3E}">
        <p14:creationId xmlns:p14="http://schemas.microsoft.com/office/powerpoint/2010/main" val="3637536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FA179F-2311-FEA1-F12A-008AB5BDDDED}"/>
              </a:ext>
            </a:extLst>
          </p:cNvPr>
          <p:cNvSpPr txBox="1"/>
          <p:nvPr/>
        </p:nvSpPr>
        <p:spPr>
          <a:xfrm>
            <a:off x="4019" y="123645"/>
            <a:ext cx="12183963" cy="60478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cs typeface="Calibri"/>
              </a:rPr>
              <a:t>FINDINGS:</a:t>
            </a:r>
            <a:endParaRPr lang="en-US">
              <a:latin typeface="Calibri"/>
              <a:ea typeface="Calibri"/>
              <a:cs typeface="Calibri"/>
            </a:endParaRPr>
          </a:p>
          <a:p>
            <a:r>
              <a:rPr lang="en-US">
                <a:latin typeface="Calibri"/>
                <a:cs typeface="Calibri"/>
              </a:rPr>
              <a:t>Sales data is as follows: </a:t>
            </a:r>
            <a:endParaRPr lang="en-US">
              <a:latin typeface="Calibri"/>
              <a:ea typeface="Calibri"/>
              <a:cs typeface="Calibri"/>
            </a:endParaRPr>
          </a:p>
          <a:p>
            <a:pPr>
              <a:buChar char="•"/>
            </a:pPr>
            <a:r>
              <a:rPr lang="en-US">
                <a:latin typeface="Calibri"/>
                <a:cs typeface="Calibri"/>
              </a:rPr>
              <a:t>Regions – East, West, Central </a:t>
            </a:r>
            <a:endParaRPr lang="en-US">
              <a:latin typeface="Calibri"/>
              <a:ea typeface="Calibri"/>
              <a:cs typeface="Calibri"/>
            </a:endParaRPr>
          </a:p>
          <a:p>
            <a:pPr>
              <a:buChar char="•"/>
            </a:pPr>
            <a:r>
              <a:rPr lang="en-US">
                <a:latin typeface="Calibri"/>
                <a:cs typeface="Calibri"/>
              </a:rPr>
              <a:t>Number of Representatives – 11 </a:t>
            </a:r>
            <a:endParaRPr lang="en-US">
              <a:latin typeface="Calibri"/>
              <a:ea typeface="Calibri"/>
              <a:cs typeface="Calibri"/>
            </a:endParaRPr>
          </a:p>
          <a:p>
            <a:pPr>
              <a:buChar char="•"/>
            </a:pPr>
            <a:r>
              <a:rPr lang="en-US">
                <a:latin typeface="Calibri"/>
                <a:cs typeface="Calibri"/>
              </a:rPr>
              <a:t>Items – Binder, Desk, Pen, Pen Set, Pencil </a:t>
            </a:r>
            <a:endParaRPr lang="en-US">
              <a:latin typeface="Calibri"/>
              <a:ea typeface="Calibri"/>
              <a:cs typeface="Calibri"/>
            </a:endParaRPr>
          </a:p>
          <a:p>
            <a:pPr>
              <a:buChar char="•"/>
            </a:pPr>
            <a:r>
              <a:rPr lang="en-US">
                <a:latin typeface="Calibri"/>
                <a:cs typeface="Calibri"/>
              </a:rPr>
              <a:t>Total No of Units – 2121 </a:t>
            </a:r>
            <a:endParaRPr lang="en-US">
              <a:latin typeface="Calibri"/>
              <a:ea typeface="Calibri"/>
              <a:cs typeface="Calibri"/>
            </a:endParaRPr>
          </a:p>
          <a:p>
            <a:pPr>
              <a:buChar char="•"/>
            </a:pPr>
            <a:r>
              <a:rPr lang="en-US">
                <a:latin typeface="Calibri"/>
                <a:cs typeface="Calibri"/>
              </a:rPr>
              <a:t>Total Unit’s Cost – Rs. 873.27 </a:t>
            </a:r>
            <a:endParaRPr lang="en-US">
              <a:latin typeface="Calibri"/>
              <a:ea typeface="Calibri"/>
              <a:cs typeface="Calibri"/>
            </a:endParaRPr>
          </a:p>
          <a:p>
            <a:endParaRPr lang="en-US">
              <a:latin typeface="Calibri"/>
              <a:ea typeface="Calibri"/>
              <a:cs typeface="Calibri"/>
            </a:endParaRPr>
          </a:p>
          <a:p>
            <a:r>
              <a:rPr lang="en-US">
                <a:latin typeface="Calibri"/>
                <a:cs typeface="Calibri"/>
              </a:rPr>
              <a:t>Sales dataset was analyzed and visuals indicate that most of items are from Central region. Maximum number of units ordered are in April 2020.Items ordered in Central region are 24, West 6 and East 13. Percentage of items ordered from Central region is 55.81%, West is 13.95% and East is 30.23%.No. of units ordered, are maximum in April 2020 i.e. 162 and are minimum in June 2020 i.e. 5.Representative Jones has ordered maximum No. of 396 units and representative Thompson has ordered minimum No. of 89 units.</a:t>
            </a:r>
            <a:endParaRPr lang="en-US">
              <a:latin typeface="Calibri"/>
              <a:ea typeface="Calibri"/>
              <a:cs typeface="Calibri"/>
            </a:endParaRPr>
          </a:p>
          <a:p>
            <a:endParaRPr lang="en-US" sz="2400">
              <a:latin typeface="Calibri"/>
              <a:ea typeface="Calibri"/>
              <a:cs typeface="Calibri"/>
            </a:endParaRPr>
          </a:p>
          <a:p>
            <a:endParaRPr lang="en-US" sz="2400">
              <a:latin typeface="Calibri"/>
              <a:ea typeface="Calibri"/>
              <a:cs typeface="Calibri"/>
            </a:endParaRPr>
          </a:p>
          <a:p>
            <a:r>
              <a:rPr lang="en-US" sz="2400">
                <a:solidFill>
                  <a:srgbClr val="FFC000"/>
                </a:solidFill>
                <a:latin typeface="Calibri"/>
                <a:cs typeface="Calibri"/>
              </a:rPr>
              <a:t>This concludes that, ETL converts raw data into structured data which is used in analysis. Companies use ETL to improve their productivity and they can analyze their business data using ETL for taking complex business decisions.</a:t>
            </a:r>
            <a:endParaRPr lang="en-US" sz="2400">
              <a:solidFill>
                <a:srgbClr val="FFC000"/>
              </a:solidFill>
              <a:latin typeface="Calibri"/>
              <a:ea typeface="Calibri"/>
              <a:cs typeface="Calibri"/>
            </a:endParaRPr>
          </a:p>
          <a:p>
            <a:endParaRPr lang="en-US" sz="1100">
              <a:latin typeface="Calibri"/>
              <a:cs typeface="Calibri"/>
            </a:endParaRPr>
          </a:p>
          <a:p>
            <a:endParaRPr lang="en-US" sz="1100">
              <a:latin typeface="Calibri"/>
              <a:cs typeface="Calibri"/>
            </a:endParaRPr>
          </a:p>
          <a:p>
            <a:endParaRPr lang="en-US" sz="1100">
              <a:latin typeface="Calibri"/>
              <a:ea typeface="Calibri"/>
              <a:cs typeface="Calibri"/>
            </a:endParaRPr>
          </a:p>
        </p:txBody>
      </p:sp>
      <p:pic>
        <p:nvPicPr>
          <p:cNvPr id="6" name="Picture 17" descr="Background pattern&#10;&#10;Description automatically generated">
            <a:extLst>
              <a:ext uri="{FF2B5EF4-FFF2-40B4-BE49-F238E27FC236}">
                <a16:creationId xmlns:a16="http://schemas.microsoft.com/office/drawing/2014/main" id="{F82C6B7C-8340-B311-10A2-D3D147213BC2}"/>
              </a:ext>
            </a:extLst>
          </p:cNvPr>
          <p:cNvPicPr>
            <a:picLocks noChangeAspect="1"/>
          </p:cNvPicPr>
          <p:nvPr/>
        </p:nvPicPr>
        <p:blipFill>
          <a:blip r:embed="rId2"/>
          <a:stretch>
            <a:fillRect/>
          </a:stretch>
        </p:blipFill>
        <p:spPr>
          <a:xfrm rot="780000">
            <a:off x="5844469" y="-3224589"/>
            <a:ext cx="6048030" cy="4799790"/>
          </a:xfrm>
          <a:prstGeom prst="flowChartPreparation">
            <a:avLst/>
          </a:prstGeom>
        </p:spPr>
      </p:pic>
      <p:pic>
        <p:nvPicPr>
          <p:cNvPr id="8" name="Picture 17" descr="Background pattern&#10;&#10;Description automatically generated">
            <a:extLst>
              <a:ext uri="{FF2B5EF4-FFF2-40B4-BE49-F238E27FC236}">
                <a16:creationId xmlns:a16="http://schemas.microsoft.com/office/drawing/2014/main" id="{DED14E1A-279A-4198-162F-768C64C21E34}"/>
              </a:ext>
            </a:extLst>
          </p:cNvPr>
          <p:cNvPicPr>
            <a:picLocks noChangeAspect="1"/>
          </p:cNvPicPr>
          <p:nvPr/>
        </p:nvPicPr>
        <p:blipFill rotWithShape="1">
          <a:blip r:embed="rId2"/>
          <a:srcRect l="27274" t="36125" r="24588" b="14223"/>
          <a:stretch/>
        </p:blipFill>
        <p:spPr>
          <a:xfrm rot="17640000">
            <a:off x="1816300" y="6259526"/>
            <a:ext cx="7457677" cy="6694626"/>
          </a:xfrm>
          <a:prstGeom prst="flowChartPreparation">
            <a:avLst/>
          </a:prstGeom>
        </p:spPr>
      </p:pic>
    </p:spTree>
    <p:extLst>
      <p:ext uri="{BB962C8B-B14F-4D97-AF65-F5344CB8AC3E}">
        <p14:creationId xmlns:p14="http://schemas.microsoft.com/office/powerpoint/2010/main" val="1217459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7" descr="Background pattern&#10;&#10;Description automatically generated">
            <a:extLst>
              <a:ext uri="{FF2B5EF4-FFF2-40B4-BE49-F238E27FC236}">
                <a16:creationId xmlns:a16="http://schemas.microsoft.com/office/drawing/2014/main" id="{0F183C04-E4B8-9DFB-0471-9255A305991C}"/>
              </a:ext>
            </a:extLst>
          </p:cNvPr>
          <p:cNvPicPr>
            <a:picLocks noChangeAspect="1"/>
          </p:cNvPicPr>
          <p:nvPr/>
        </p:nvPicPr>
        <p:blipFill rotWithShape="1">
          <a:blip r:embed="rId2"/>
          <a:srcRect l="27274" t="36125" r="24588" b="14223"/>
          <a:stretch/>
        </p:blipFill>
        <p:spPr>
          <a:xfrm rot="16200000">
            <a:off x="-1183948" y="1711940"/>
            <a:ext cx="6178093" cy="5544438"/>
          </a:xfrm>
          <a:prstGeom prst="flowChartPreparation">
            <a:avLst/>
          </a:prstGeom>
        </p:spPr>
      </p:pic>
      <p:pic>
        <p:nvPicPr>
          <p:cNvPr id="9" name="Picture 17">
            <a:extLst>
              <a:ext uri="{FF2B5EF4-FFF2-40B4-BE49-F238E27FC236}">
                <a16:creationId xmlns:a16="http://schemas.microsoft.com/office/drawing/2014/main" id="{EB5E212A-4FB3-FF2D-C211-6D030AD395B2}"/>
              </a:ext>
            </a:extLst>
          </p:cNvPr>
          <p:cNvPicPr>
            <a:picLocks noChangeAspect="1"/>
          </p:cNvPicPr>
          <p:nvPr/>
        </p:nvPicPr>
        <p:blipFill>
          <a:blip r:embed="rId2"/>
          <a:stretch>
            <a:fillRect/>
          </a:stretch>
        </p:blipFill>
        <p:spPr>
          <a:xfrm rot="16200000">
            <a:off x="7978937" y="-2644576"/>
            <a:ext cx="6795652" cy="6079374"/>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a:blip r:embed="rId3"/>
          <a:stretch>
            <a:fillRect/>
          </a:stretch>
        </p:blipFill>
        <p:spPr>
          <a:xfrm>
            <a:off x="600760" y="389737"/>
            <a:ext cx="10976102" cy="5853281"/>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7" descr="Background pattern&#10;&#10;Description automatically generated">
            <a:extLst>
              <a:ext uri="{FF2B5EF4-FFF2-40B4-BE49-F238E27FC236}">
                <a16:creationId xmlns:a16="http://schemas.microsoft.com/office/drawing/2014/main" id="{6FFA223F-09F2-B4A9-0E14-66ED39B5B2ED}"/>
              </a:ext>
            </a:extLst>
          </p:cNvPr>
          <p:cNvPicPr>
            <a:picLocks noChangeAspect="1"/>
          </p:cNvPicPr>
          <p:nvPr/>
        </p:nvPicPr>
        <p:blipFill>
          <a:blip r:embed="rId2"/>
          <a:stretch>
            <a:fillRect/>
          </a:stretch>
        </p:blipFill>
        <p:spPr>
          <a:xfrm rot="13740000">
            <a:off x="8453390" y="1956179"/>
            <a:ext cx="6795652" cy="6079374"/>
          </a:xfrm>
          <a:prstGeom prst="flowChartPreparation">
            <a:avLst/>
          </a:prstGeom>
        </p:spPr>
      </p:pic>
      <p:pic>
        <p:nvPicPr>
          <p:cNvPr id="3" name="Picture 17" descr="Background pattern&#10;&#10;Description automatically generated">
            <a:extLst>
              <a:ext uri="{FF2B5EF4-FFF2-40B4-BE49-F238E27FC236}">
                <a16:creationId xmlns:a16="http://schemas.microsoft.com/office/drawing/2014/main" id="{D5E05385-B907-0E48-C5D0-5CFEF536B79F}"/>
              </a:ext>
            </a:extLst>
          </p:cNvPr>
          <p:cNvPicPr>
            <a:picLocks noChangeAspect="1"/>
          </p:cNvPicPr>
          <p:nvPr/>
        </p:nvPicPr>
        <p:blipFill rotWithShape="1">
          <a:blip r:embed="rId2"/>
          <a:srcRect l="27274" t="36125" r="24588" b="14223"/>
          <a:stretch/>
        </p:blipFill>
        <p:spPr>
          <a:xfrm rot="15060000">
            <a:off x="-1586514" y="-703456"/>
            <a:ext cx="6178093" cy="5544438"/>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3"/>
          <a:srcRect l="1952" t="16940" r="29490" b="13292"/>
          <a:stretch/>
        </p:blipFill>
        <p:spPr>
          <a:xfrm>
            <a:off x="155797" y="195273"/>
            <a:ext cx="11535646" cy="6482819"/>
          </a:xfrm>
          <a:prstGeom prst="rect">
            <a:avLst/>
          </a:prstGeom>
        </p:spPr>
      </p:pic>
    </p:spTree>
    <p:extLst>
      <p:ext uri="{BB962C8B-B14F-4D97-AF65-F5344CB8AC3E}">
        <p14:creationId xmlns:p14="http://schemas.microsoft.com/office/powerpoint/2010/main" val="785893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7" descr="Background pattern&#10;&#10;Description automatically generated">
            <a:extLst>
              <a:ext uri="{FF2B5EF4-FFF2-40B4-BE49-F238E27FC236}">
                <a16:creationId xmlns:a16="http://schemas.microsoft.com/office/drawing/2014/main" id="{A4BE8ED6-F74E-AEDC-87C2-C65CD3A5EE40}"/>
              </a:ext>
            </a:extLst>
          </p:cNvPr>
          <p:cNvPicPr>
            <a:picLocks noChangeAspect="1"/>
          </p:cNvPicPr>
          <p:nvPr/>
        </p:nvPicPr>
        <p:blipFill rotWithShape="1">
          <a:blip r:embed="rId2"/>
          <a:srcRect l="27274" t="36125" r="24588" b="14223"/>
          <a:stretch/>
        </p:blipFill>
        <p:spPr>
          <a:xfrm rot="15060000">
            <a:off x="7631768" y="5380163"/>
            <a:ext cx="6178093" cy="5544438"/>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3"/>
          <a:srcRect l="1862" t="16832" r="62267" b="71507"/>
          <a:stretch/>
        </p:blipFill>
        <p:spPr>
          <a:xfrm>
            <a:off x="4587" y="2661"/>
            <a:ext cx="10863229" cy="3041774"/>
          </a:xfrm>
          <a:prstGeom prst="rect">
            <a:avLst/>
          </a:prstGeom>
        </p:spPr>
      </p:pic>
      <p:sp>
        <p:nvSpPr>
          <p:cNvPr id="4" name="TextBox 3">
            <a:extLst>
              <a:ext uri="{FF2B5EF4-FFF2-40B4-BE49-F238E27FC236}">
                <a16:creationId xmlns:a16="http://schemas.microsoft.com/office/drawing/2014/main" id="{A8D4ECFA-B424-4B1F-C69A-BDA16180E9BF}"/>
              </a:ext>
            </a:extLst>
          </p:cNvPr>
          <p:cNvSpPr txBox="1"/>
          <p:nvPr/>
        </p:nvSpPr>
        <p:spPr>
          <a:xfrm>
            <a:off x="756249" y="3056626"/>
            <a:ext cx="229750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cs typeface="Calibri"/>
              </a:rPr>
              <a:t>Count of customer ID : total customers in the dataset</a:t>
            </a:r>
          </a:p>
          <a:p>
            <a:r>
              <a:rPr lang="en-US" sz="2000">
                <a:cs typeface="Calibri"/>
              </a:rPr>
              <a:t>Field - customer ID : Mark as </a:t>
            </a:r>
            <a:r>
              <a:rPr lang="en-US" sz="2000">
                <a:solidFill>
                  <a:srgbClr val="FFC000"/>
                </a:solidFill>
                <a:cs typeface="Calibri"/>
              </a:rPr>
              <a:t>COUNT</a:t>
            </a:r>
            <a:r>
              <a:rPr lang="en-US" sz="2000">
                <a:cs typeface="Calibri"/>
              </a:rPr>
              <a:t> </a:t>
            </a:r>
            <a:endParaRPr lang="en-US" sz="2000">
              <a:ea typeface="Calibri"/>
              <a:cs typeface="Calibri"/>
            </a:endParaRPr>
          </a:p>
          <a:p>
            <a:r>
              <a:rPr lang="en-US" sz="2000">
                <a:cs typeface="Calibri"/>
              </a:rPr>
              <a:t>As well as you can rename it. Let us make it as total customers. </a:t>
            </a:r>
            <a:endParaRPr lang="en-US" sz="2000"/>
          </a:p>
          <a:p>
            <a:endParaRPr lang="en-US" sz="3600">
              <a:cs typeface="Calibri"/>
            </a:endParaRPr>
          </a:p>
        </p:txBody>
      </p:sp>
      <p:sp>
        <p:nvSpPr>
          <p:cNvPr id="6" name="TextBox 5">
            <a:extLst>
              <a:ext uri="{FF2B5EF4-FFF2-40B4-BE49-F238E27FC236}">
                <a16:creationId xmlns:a16="http://schemas.microsoft.com/office/drawing/2014/main" id="{55AE0158-8761-9980-E5D2-4E27B5DA9B11}"/>
              </a:ext>
            </a:extLst>
          </p:cNvPr>
          <p:cNvSpPr txBox="1"/>
          <p:nvPr/>
        </p:nvSpPr>
        <p:spPr>
          <a:xfrm>
            <a:off x="4005532" y="2999117"/>
            <a:ext cx="2743200"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cs typeface="Calibri"/>
              </a:rPr>
              <a:t>Total balance of our entire bank </a:t>
            </a:r>
          </a:p>
          <a:p>
            <a:endParaRPr lang="en-US" sz="2000">
              <a:cs typeface="Calibri"/>
            </a:endParaRPr>
          </a:p>
          <a:p>
            <a:r>
              <a:rPr lang="en-US" sz="2000">
                <a:cs typeface="Calibri"/>
              </a:rPr>
              <a:t>Field - balance : Mark as </a:t>
            </a:r>
            <a:r>
              <a:rPr lang="en-US" sz="2000">
                <a:solidFill>
                  <a:srgbClr val="FFC000"/>
                </a:solidFill>
                <a:cs typeface="Calibri"/>
              </a:rPr>
              <a:t>sum</a:t>
            </a:r>
            <a:endParaRPr lang="en-US" sz="2000">
              <a:solidFill>
                <a:srgbClr val="FFC000"/>
              </a:solidFill>
              <a:ea typeface="Calibri"/>
              <a:cs typeface="Calibri"/>
            </a:endParaRPr>
          </a:p>
          <a:p>
            <a:r>
              <a:rPr lang="en-US" sz="2000">
                <a:cs typeface="Calibri"/>
              </a:rPr>
              <a:t>To change it to whole number (159.62 to 160) format - data label - display unit to millions</a:t>
            </a:r>
            <a:endParaRPr lang="en-US" sz="2000">
              <a:ea typeface="Calibri"/>
              <a:cs typeface="Calibri"/>
            </a:endParaRPr>
          </a:p>
          <a:p>
            <a:r>
              <a:rPr lang="en-US" sz="2000">
                <a:cs typeface="Calibri"/>
              </a:rPr>
              <a:t> and value decimal as zero.</a:t>
            </a:r>
            <a:endParaRPr lang="en-US" sz="2000">
              <a:ea typeface="Calibri"/>
              <a:cs typeface="Calibri"/>
            </a:endParaRPr>
          </a:p>
        </p:txBody>
      </p:sp>
      <p:sp>
        <p:nvSpPr>
          <p:cNvPr id="7" name="TextBox 6">
            <a:extLst>
              <a:ext uri="{FF2B5EF4-FFF2-40B4-BE49-F238E27FC236}">
                <a16:creationId xmlns:a16="http://schemas.microsoft.com/office/drawing/2014/main" id="{87A3E9F8-9528-B86F-714B-E728335B60DD}"/>
              </a:ext>
            </a:extLst>
          </p:cNvPr>
          <p:cNvSpPr txBox="1"/>
          <p:nvPr/>
        </p:nvSpPr>
        <p:spPr>
          <a:xfrm>
            <a:off x="7427343" y="2955985"/>
            <a:ext cx="274320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cs typeface="Calibri"/>
              </a:rPr>
              <a:t>Customer name of the customer having</a:t>
            </a:r>
            <a:endParaRPr lang="en-US"/>
          </a:p>
          <a:p>
            <a:r>
              <a:rPr lang="en-US" sz="2000">
                <a:cs typeface="Calibri"/>
              </a:rPr>
              <a:t> highest balance</a:t>
            </a:r>
            <a:endParaRPr lang="en-US"/>
          </a:p>
          <a:p>
            <a:endParaRPr lang="en-US" sz="2000">
              <a:cs typeface="Calibri"/>
            </a:endParaRPr>
          </a:p>
          <a:p>
            <a:r>
              <a:rPr lang="en-US" sz="2000">
                <a:cs typeface="Calibri"/>
              </a:rPr>
              <a:t>Field - Customer name </a:t>
            </a:r>
          </a:p>
          <a:p>
            <a:r>
              <a:rPr lang="en-US" sz="2000">
                <a:cs typeface="Calibri"/>
              </a:rPr>
              <a:t>Filter - top one balance.</a:t>
            </a:r>
          </a:p>
        </p:txBody>
      </p:sp>
    </p:spTree>
    <p:extLst>
      <p:ext uri="{BB962C8B-B14F-4D97-AF65-F5344CB8AC3E}">
        <p14:creationId xmlns:p14="http://schemas.microsoft.com/office/powerpoint/2010/main" val="1525042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7" descr="Background pattern&#10;&#10;Description automatically generated">
            <a:extLst>
              <a:ext uri="{FF2B5EF4-FFF2-40B4-BE49-F238E27FC236}">
                <a16:creationId xmlns:a16="http://schemas.microsoft.com/office/drawing/2014/main" id="{69DB4F7C-792B-FAD9-BEDB-445110746DF6}"/>
              </a:ext>
            </a:extLst>
          </p:cNvPr>
          <p:cNvPicPr>
            <a:picLocks noChangeAspect="1"/>
          </p:cNvPicPr>
          <p:nvPr/>
        </p:nvPicPr>
        <p:blipFill rotWithShape="1">
          <a:blip r:embed="rId2"/>
          <a:srcRect l="27274" t="36125" r="24588" b="14223"/>
          <a:stretch/>
        </p:blipFill>
        <p:spPr>
          <a:xfrm rot="9780000">
            <a:off x="3675599" y="5536317"/>
            <a:ext cx="6178093" cy="5544438"/>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3"/>
          <a:srcRect l="37426" t="15436" r="29424" b="63065"/>
          <a:stretch/>
        </p:blipFill>
        <p:spPr>
          <a:xfrm>
            <a:off x="1111642" y="2661"/>
            <a:ext cx="11074641" cy="4846149"/>
          </a:xfrm>
          <a:prstGeom prst="rect">
            <a:avLst/>
          </a:prstGeom>
        </p:spPr>
      </p:pic>
      <p:sp>
        <p:nvSpPr>
          <p:cNvPr id="4" name="TextBox 3">
            <a:extLst>
              <a:ext uri="{FF2B5EF4-FFF2-40B4-BE49-F238E27FC236}">
                <a16:creationId xmlns:a16="http://schemas.microsoft.com/office/drawing/2014/main" id="{568A9048-C2D9-CD64-4093-8DE1C870581B}"/>
              </a:ext>
            </a:extLst>
          </p:cNvPr>
          <p:cNvSpPr txBox="1"/>
          <p:nvPr/>
        </p:nvSpPr>
        <p:spPr>
          <a:xfrm>
            <a:off x="1015042" y="4595004"/>
            <a:ext cx="11182708"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How many New customers were added per month</a:t>
            </a:r>
          </a:p>
          <a:p>
            <a:endParaRPr lang="en-US" sz="2400">
              <a:cs typeface="Calibri"/>
            </a:endParaRPr>
          </a:p>
          <a:p>
            <a:r>
              <a:rPr lang="en-US" sz="2400">
                <a:cs typeface="Calibri"/>
              </a:rPr>
              <a:t>Column chart -  data join into axis</a:t>
            </a:r>
          </a:p>
          <a:p>
            <a:r>
              <a:rPr lang="en-US" sz="2400">
                <a:cs typeface="Calibri"/>
              </a:rPr>
              <a:t>At different months we need new customers by arranging it in ascending order.</a:t>
            </a:r>
          </a:p>
          <a:p>
            <a:r>
              <a:rPr lang="en-US" sz="2400">
                <a:cs typeface="Calibri"/>
              </a:rPr>
              <a:t>By turning off the concatenate we see for every year before it was for per month only for one year.  </a:t>
            </a:r>
          </a:p>
        </p:txBody>
      </p:sp>
    </p:spTree>
    <p:extLst>
      <p:ext uri="{BB962C8B-B14F-4D97-AF65-F5344CB8AC3E}">
        <p14:creationId xmlns:p14="http://schemas.microsoft.com/office/powerpoint/2010/main" val="128614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7" descr="Background pattern&#10;&#10;Description automatically generated">
            <a:extLst>
              <a:ext uri="{FF2B5EF4-FFF2-40B4-BE49-F238E27FC236}">
                <a16:creationId xmlns:a16="http://schemas.microsoft.com/office/drawing/2014/main" id="{FD955E1F-84B7-4E25-7085-264AB1DFEA3E}"/>
              </a:ext>
            </a:extLst>
          </p:cNvPr>
          <p:cNvPicPr>
            <a:picLocks noChangeAspect="1"/>
          </p:cNvPicPr>
          <p:nvPr/>
        </p:nvPicPr>
        <p:blipFill rotWithShape="1">
          <a:blip r:embed="rId2"/>
          <a:srcRect l="27274" t="36125" r="24588" b="14223"/>
          <a:stretch/>
        </p:blipFill>
        <p:spPr>
          <a:xfrm rot="10800000">
            <a:off x="-1547035" y="4202936"/>
            <a:ext cx="6178093" cy="5544438"/>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3"/>
          <a:srcRect l="45614" t="37466" r="29502" b="41028"/>
          <a:stretch/>
        </p:blipFill>
        <p:spPr>
          <a:xfrm>
            <a:off x="2945320" y="2661"/>
            <a:ext cx="9263040" cy="5222193"/>
          </a:xfrm>
          <a:prstGeom prst="rect">
            <a:avLst/>
          </a:prstGeom>
        </p:spPr>
      </p:pic>
      <p:sp>
        <p:nvSpPr>
          <p:cNvPr id="4" name="TextBox 3">
            <a:extLst>
              <a:ext uri="{FF2B5EF4-FFF2-40B4-BE49-F238E27FC236}">
                <a16:creationId xmlns:a16="http://schemas.microsoft.com/office/drawing/2014/main" id="{A5F35340-353B-F3CC-0E5E-E118B22B472F}"/>
              </a:ext>
            </a:extLst>
          </p:cNvPr>
          <p:cNvSpPr txBox="1"/>
          <p:nvPr/>
        </p:nvSpPr>
        <p:spPr>
          <a:xfrm>
            <a:off x="4980642" y="7203567"/>
            <a:ext cx="587746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location/region column</a:t>
            </a:r>
          </a:p>
          <a:p>
            <a:r>
              <a:rPr lang="en-US" sz="2400">
                <a:cs typeface="Calibri"/>
              </a:rPr>
              <a:t>Legend - Region and change colors.</a:t>
            </a:r>
          </a:p>
        </p:txBody>
      </p:sp>
    </p:spTree>
    <p:extLst>
      <p:ext uri="{BB962C8B-B14F-4D97-AF65-F5344CB8AC3E}">
        <p14:creationId xmlns:p14="http://schemas.microsoft.com/office/powerpoint/2010/main" val="1165737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2"/>
          <a:srcRect l="2135" t="30026" r="78251" b="13617"/>
          <a:stretch/>
        </p:blipFill>
        <p:spPr>
          <a:xfrm>
            <a:off x="6708596" y="6687"/>
            <a:ext cx="5484907" cy="6857983"/>
          </a:xfrm>
          <a:prstGeom prst="rect">
            <a:avLst/>
          </a:prstGeom>
        </p:spPr>
      </p:pic>
      <p:pic>
        <p:nvPicPr>
          <p:cNvPr id="3" name="Picture 17" descr="Background pattern&#10;&#10;Description automatically generated">
            <a:extLst>
              <a:ext uri="{FF2B5EF4-FFF2-40B4-BE49-F238E27FC236}">
                <a16:creationId xmlns:a16="http://schemas.microsoft.com/office/drawing/2014/main" id="{94E703D9-2D2E-2817-3856-F3E45411B30B}"/>
              </a:ext>
            </a:extLst>
          </p:cNvPr>
          <p:cNvPicPr>
            <a:picLocks noChangeAspect="1"/>
          </p:cNvPicPr>
          <p:nvPr/>
        </p:nvPicPr>
        <p:blipFill rotWithShape="1">
          <a:blip r:embed="rId3"/>
          <a:srcRect l="27274" t="36125" r="24588" b="14223"/>
          <a:stretch/>
        </p:blipFill>
        <p:spPr>
          <a:xfrm rot="5400000">
            <a:off x="1057193" y="5963310"/>
            <a:ext cx="6178093" cy="5544438"/>
          </a:xfrm>
          <a:prstGeom prst="flowChartPreparation">
            <a:avLst/>
          </a:prstGeom>
        </p:spPr>
      </p:pic>
      <p:sp>
        <p:nvSpPr>
          <p:cNvPr id="4" name="TextBox 3">
            <a:extLst>
              <a:ext uri="{FF2B5EF4-FFF2-40B4-BE49-F238E27FC236}">
                <a16:creationId xmlns:a16="http://schemas.microsoft.com/office/drawing/2014/main" id="{E6752C8E-07B9-69F3-D016-058DDFB9199A}"/>
              </a:ext>
            </a:extLst>
          </p:cNvPr>
          <p:cNvSpPr txBox="1"/>
          <p:nvPr/>
        </p:nvSpPr>
        <p:spPr>
          <a:xfrm>
            <a:off x="1187570" y="1719532"/>
            <a:ext cx="5129841"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Calibri"/>
              </a:rPr>
              <a:t>fill map for job classification </a:t>
            </a:r>
          </a:p>
          <a:p>
            <a:r>
              <a:rPr lang="en-US" sz="2800">
                <a:cs typeface="Calibri"/>
              </a:rPr>
              <a:t>Value - customer ID  </a:t>
            </a:r>
          </a:p>
          <a:p>
            <a:r>
              <a:rPr lang="en-US" sz="2800">
                <a:cs typeface="Calibri"/>
              </a:rPr>
              <a:t>Group - job classification (one for white collar, blue one for other)</a:t>
            </a:r>
          </a:p>
        </p:txBody>
      </p:sp>
    </p:spTree>
    <p:extLst>
      <p:ext uri="{BB962C8B-B14F-4D97-AF65-F5344CB8AC3E}">
        <p14:creationId xmlns:p14="http://schemas.microsoft.com/office/powerpoint/2010/main" val="2262712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7" descr="Background pattern&#10;&#10;Description automatically generated">
            <a:extLst>
              <a:ext uri="{FF2B5EF4-FFF2-40B4-BE49-F238E27FC236}">
                <a16:creationId xmlns:a16="http://schemas.microsoft.com/office/drawing/2014/main" id="{B6EFBC1B-31B1-4D15-6DAA-456A115102C4}"/>
              </a:ext>
            </a:extLst>
          </p:cNvPr>
          <p:cNvPicPr>
            <a:picLocks noChangeAspect="1"/>
          </p:cNvPicPr>
          <p:nvPr/>
        </p:nvPicPr>
        <p:blipFill rotWithShape="1">
          <a:blip r:embed="rId2"/>
          <a:srcRect l="27274" t="36125" r="24588" b="14223"/>
          <a:stretch/>
        </p:blipFill>
        <p:spPr>
          <a:xfrm rot="6180000">
            <a:off x="7411996" y="4755633"/>
            <a:ext cx="6178093" cy="5544438"/>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3"/>
          <a:srcRect l="21413" t="32687" r="54159" b="41434"/>
          <a:stretch/>
        </p:blipFill>
        <p:spPr>
          <a:xfrm>
            <a:off x="-1499" y="2660"/>
            <a:ext cx="9370607" cy="4647708"/>
          </a:xfrm>
          <a:prstGeom prst="rect">
            <a:avLst/>
          </a:prstGeom>
        </p:spPr>
      </p:pic>
      <p:sp>
        <p:nvSpPr>
          <p:cNvPr id="4" name="TextBox 3">
            <a:extLst>
              <a:ext uri="{FF2B5EF4-FFF2-40B4-BE49-F238E27FC236}">
                <a16:creationId xmlns:a16="http://schemas.microsoft.com/office/drawing/2014/main" id="{990A9A35-76D6-CECA-F234-8D95947F0812}"/>
              </a:ext>
            </a:extLst>
          </p:cNvPr>
          <p:cNvSpPr txBox="1"/>
          <p:nvPr/>
        </p:nvSpPr>
        <p:spPr>
          <a:xfrm>
            <a:off x="914401" y="4940060"/>
            <a:ext cx="620814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a:ea typeface="Calibri"/>
              <a:cs typeface="Calibri"/>
            </a:endParaRPr>
          </a:p>
        </p:txBody>
      </p:sp>
    </p:spTree>
    <p:extLst>
      <p:ext uri="{BB962C8B-B14F-4D97-AF65-F5344CB8AC3E}">
        <p14:creationId xmlns:p14="http://schemas.microsoft.com/office/powerpoint/2010/main" val="399092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17" descr="Background pattern&#10;&#10;Description automatically generated">
            <a:extLst>
              <a:ext uri="{FF2B5EF4-FFF2-40B4-BE49-F238E27FC236}">
                <a16:creationId xmlns:a16="http://schemas.microsoft.com/office/drawing/2014/main" id="{3868A000-34A9-8641-285F-4298295C7DB2}"/>
              </a:ext>
            </a:extLst>
          </p:cNvPr>
          <p:cNvPicPr>
            <a:picLocks noChangeAspect="1"/>
          </p:cNvPicPr>
          <p:nvPr/>
        </p:nvPicPr>
        <p:blipFill rotWithShape="1">
          <a:blip r:embed="rId2"/>
          <a:srcRect l="27274" t="36125" r="24588" b="14223"/>
          <a:stretch/>
        </p:blipFill>
        <p:spPr>
          <a:xfrm rot="-1380000">
            <a:off x="10071235" y="4952513"/>
            <a:ext cx="3271205" cy="3018551"/>
          </a:xfrm>
          <a:prstGeom prst="flowChartPreparation">
            <a:avLst/>
          </a:prstGeom>
        </p:spPr>
      </p:pic>
      <p:pic>
        <p:nvPicPr>
          <p:cNvPr id="17" name="Picture 17">
            <a:extLst>
              <a:ext uri="{FF2B5EF4-FFF2-40B4-BE49-F238E27FC236}">
                <a16:creationId xmlns:a16="http://schemas.microsoft.com/office/drawing/2014/main" id="{0EF6D395-A018-62D4-ADA7-9D8D4C7E9E52}"/>
              </a:ext>
            </a:extLst>
          </p:cNvPr>
          <p:cNvPicPr>
            <a:picLocks noChangeAspect="1"/>
          </p:cNvPicPr>
          <p:nvPr/>
        </p:nvPicPr>
        <p:blipFill>
          <a:blip r:embed="rId2"/>
          <a:stretch>
            <a:fillRect/>
          </a:stretch>
        </p:blipFill>
        <p:spPr>
          <a:xfrm rot="-5400000">
            <a:off x="-4053031" y="3782715"/>
            <a:ext cx="6795652" cy="6079374"/>
          </a:xfrm>
          <a:prstGeom prst="flowChartPreparation">
            <a:avLst/>
          </a:prstGeom>
        </p:spPr>
      </p:pic>
      <p:pic>
        <p:nvPicPr>
          <p:cNvPr id="3" name="Picture 3" descr="Text&#10;&#10;Description automatically generated">
            <a:extLst>
              <a:ext uri="{FF2B5EF4-FFF2-40B4-BE49-F238E27FC236}">
                <a16:creationId xmlns:a16="http://schemas.microsoft.com/office/drawing/2014/main" id="{CC1313A6-3190-9683-7EEB-0AF038E5F452}"/>
              </a:ext>
            </a:extLst>
          </p:cNvPr>
          <p:cNvPicPr>
            <a:picLocks noChangeAspect="1"/>
          </p:cNvPicPr>
          <p:nvPr/>
        </p:nvPicPr>
        <p:blipFill>
          <a:blip r:embed="rId3"/>
          <a:stretch>
            <a:fillRect/>
          </a:stretch>
        </p:blipFill>
        <p:spPr>
          <a:xfrm>
            <a:off x="4426141" y="-1131632"/>
            <a:ext cx="7707746" cy="818156"/>
          </a:xfrm>
          <a:prstGeom prst="rect">
            <a:avLst/>
          </a:prstGeom>
        </p:spPr>
      </p:pic>
      <p:pic>
        <p:nvPicPr>
          <p:cNvPr id="2" name="Picture 3" descr="A close up of orange letters&#10;&#10;Description automatically generated">
            <a:extLst>
              <a:ext uri="{FF2B5EF4-FFF2-40B4-BE49-F238E27FC236}">
                <a16:creationId xmlns:a16="http://schemas.microsoft.com/office/drawing/2014/main" id="{5C69230C-9DE0-4D01-D5B4-791F72678BC5}"/>
              </a:ext>
            </a:extLst>
          </p:cNvPr>
          <p:cNvPicPr>
            <a:picLocks noChangeAspect="1"/>
          </p:cNvPicPr>
          <p:nvPr/>
        </p:nvPicPr>
        <p:blipFill>
          <a:blip r:embed="rId4"/>
          <a:stretch>
            <a:fillRect/>
          </a:stretch>
        </p:blipFill>
        <p:spPr>
          <a:xfrm>
            <a:off x="15053935" y="-388011"/>
            <a:ext cx="5364480" cy="1219730"/>
          </a:xfrm>
          <a:prstGeom prst="rect">
            <a:avLst/>
          </a:prstGeom>
        </p:spPr>
      </p:pic>
      <p:pic>
        <p:nvPicPr>
          <p:cNvPr id="4" name="Picture 4" descr="A black text on a white background&#10;&#10;Description automatically generated">
            <a:extLst>
              <a:ext uri="{FF2B5EF4-FFF2-40B4-BE49-F238E27FC236}">
                <a16:creationId xmlns:a16="http://schemas.microsoft.com/office/drawing/2014/main" id="{975F6A44-04E9-071B-8215-6972BFBCD4EA}"/>
              </a:ext>
            </a:extLst>
          </p:cNvPr>
          <p:cNvPicPr>
            <a:picLocks noChangeAspect="1"/>
          </p:cNvPicPr>
          <p:nvPr/>
        </p:nvPicPr>
        <p:blipFill>
          <a:blip r:embed="rId5"/>
          <a:stretch>
            <a:fillRect/>
          </a:stretch>
        </p:blipFill>
        <p:spPr>
          <a:xfrm>
            <a:off x="15852563" y="905397"/>
            <a:ext cx="6248400" cy="2031476"/>
          </a:xfrm>
          <a:prstGeom prst="rect">
            <a:avLst/>
          </a:prstGeom>
        </p:spPr>
      </p:pic>
      <p:pic>
        <p:nvPicPr>
          <p:cNvPr id="5" name="Picture 5" descr="A black text on a white background&#10;&#10;Description automatically generated">
            <a:extLst>
              <a:ext uri="{FF2B5EF4-FFF2-40B4-BE49-F238E27FC236}">
                <a16:creationId xmlns:a16="http://schemas.microsoft.com/office/drawing/2014/main" id="{9FC62298-5B17-4CE0-E2F9-2F8928998222}"/>
              </a:ext>
            </a:extLst>
          </p:cNvPr>
          <p:cNvPicPr>
            <a:picLocks noChangeAspect="1"/>
          </p:cNvPicPr>
          <p:nvPr/>
        </p:nvPicPr>
        <p:blipFill>
          <a:blip r:embed="rId6"/>
          <a:stretch>
            <a:fillRect/>
          </a:stretch>
        </p:blipFill>
        <p:spPr>
          <a:xfrm>
            <a:off x="15849600" y="3089538"/>
            <a:ext cx="4704080" cy="1163023"/>
          </a:xfrm>
          <a:prstGeom prst="rect">
            <a:avLst/>
          </a:prstGeom>
        </p:spPr>
      </p:pic>
      <p:pic>
        <p:nvPicPr>
          <p:cNvPr id="8" name="Picture 9" descr="Orange letters on a white background&#10;&#10;Description automatically generated">
            <a:extLst>
              <a:ext uri="{FF2B5EF4-FFF2-40B4-BE49-F238E27FC236}">
                <a16:creationId xmlns:a16="http://schemas.microsoft.com/office/drawing/2014/main" id="{2C3B781B-5F63-FBDB-D568-EB64A731CB84}"/>
              </a:ext>
            </a:extLst>
          </p:cNvPr>
          <p:cNvPicPr>
            <a:picLocks noChangeAspect="1"/>
          </p:cNvPicPr>
          <p:nvPr/>
        </p:nvPicPr>
        <p:blipFill>
          <a:blip r:embed="rId7"/>
          <a:stretch>
            <a:fillRect/>
          </a:stretch>
        </p:blipFill>
        <p:spPr>
          <a:xfrm>
            <a:off x="250600" y="222180"/>
            <a:ext cx="5254052" cy="1485275"/>
          </a:xfrm>
          <a:prstGeom prst="rect">
            <a:avLst/>
          </a:prstGeom>
        </p:spPr>
      </p:pic>
      <p:sp>
        <p:nvSpPr>
          <p:cNvPr id="10" name="TextBox 9">
            <a:extLst>
              <a:ext uri="{FF2B5EF4-FFF2-40B4-BE49-F238E27FC236}">
                <a16:creationId xmlns:a16="http://schemas.microsoft.com/office/drawing/2014/main" id="{40EC098D-173E-C1C5-56EC-EE66E3A3B451}"/>
              </a:ext>
            </a:extLst>
          </p:cNvPr>
          <p:cNvSpPr txBox="1"/>
          <p:nvPr/>
        </p:nvSpPr>
        <p:spPr>
          <a:xfrm>
            <a:off x="2775679" y="1751351"/>
            <a:ext cx="11737296"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Batang"/>
                <a:cs typeface="Calibri"/>
              </a:rPr>
              <a:t>Introduction to Data analytics and data visualization</a:t>
            </a:r>
          </a:p>
          <a:p>
            <a:r>
              <a:rPr lang="en-US" sz="2800">
                <a:latin typeface="Batang"/>
                <a:ea typeface="Batang"/>
                <a:cs typeface="Calibri"/>
              </a:rPr>
              <a:t>Introduction to POWER BI</a:t>
            </a:r>
          </a:p>
          <a:p>
            <a:r>
              <a:rPr lang="en-US" sz="2800">
                <a:latin typeface="Batang"/>
                <a:ea typeface="Batang"/>
                <a:cs typeface="Calibri"/>
              </a:rPr>
              <a:t>Problem statement</a:t>
            </a:r>
          </a:p>
          <a:p>
            <a:r>
              <a:rPr lang="en-US" sz="2800">
                <a:latin typeface="Batang"/>
                <a:ea typeface="Batang"/>
                <a:cs typeface="Calibri"/>
              </a:rPr>
              <a:t>Problem statement / objective</a:t>
            </a:r>
          </a:p>
          <a:p>
            <a:r>
              <a:rPr lang="en-US" sz="2800">
                <a:latin typeface="Batang"/>
                <a:ea typeface="Batang"/>
                <a:cs typeface="Calibri"/>
              </a:rPr>
              <a:t>Literature review</a:t>
            </a:r>
          </a:p>
          <a:p>
            <a:r>
              <a:rPr lang="en-US" sz="2800">
                <a:latin typeface="Batang"/>
                <a:ea typeface="Batang"/>
                <a:cs typeface="Calibri"/>
              </a:rPr>
              <a:t>POWER BI Dashboard</a:t>
            </a:r>
          </a:p>
          <a:p>
            <a:r>
              <a:rPr lang="en-US" sz="2800">
                <a:latin typeface="Batang"/>
                <a:ea typeface="Batang"/>
                <a:cs typeface="Calibri"/>
              </a:rPr>
              <a:t>Introduction to TABLEAU</a:t>
            </a:r>
          </a:p>
          <a:p>
            <a:r>
              <a:rPr lang="en-US" sz="2800">
                <a:latin typeface="Batang"/>
                <a:ea typeface="Batang"/>
                <a:cs typeface="Calibri"/>
              </a:rPr>
              <a:t>Tableau vs Power BI</a:t>
            </a:r>
          </a:p>
          <a:p>
            <a:r>
              <a:rPr lang="en-US" sz="2800">
                <a:latin typeface="Batang"/>
                <a:ea typeface="Batang"/>
                <a:cs typeface="Calibri"/>
              </a:rPr>
              <a:t>TABLEAU Dashboard</a:t>
            </a:r>
          </a:p>
          <a:p>
            <a:r>
              <a:rPr lang="en-US" sz="2800">
                <a:latin typeface="Batang"/>
                <a:ea typeface="Batang"/>
                <a:cs typeface="Calibri"/>
              </a:rPr>
              <a:t>Worklog</a:t>
            </a:r>
          </a:p>
          <a:p>
            <a:r>
              <a:rPr lang="en-US" sz="2800">
                <a:latin typeface="Batang"/>
                <a:ea typeface="Batang"/>
                <a:cs typeface="Calibri"/>
              </a:rPr>
              <a:t>Target Audience</a:t>
            </a:r>
          </a:p>
          <a:p>
            <a:r>
              <a:rPr lang="en-US" sz="2800">
                <a:latin typeface="Batang"/>
                <a:ea typeface="Batang"/>
                <a:cs typeface="Calibri"/>
              </a:rPr>
              <a:t>Reference</a:t>
            </a:r>
          </a:p>
        </p:txBody>
      </p:sp>
    </p:spTree>
    <p:extLst>
      <p:ext uri="{BB962C8B-B14F-4D97-AF65-F5344CB8AC3E}">
        <p14:creationId xmlns:p14="http://schemas.microsoft.com/office/powerpoint/2010/main" val="3266417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2"/>
          <a:srcRect l="22016" t="60947" r="58385" b="14674"/>
          <a:stretch/>
        </p:blipFill>
        <p:spPr>
          <a:xfrm>
            <a:off x="-5630" y="6687"/>
            <a:ext cx="7536646" cy="6819747"/>
          </a:xfrm>
          <a:prstGeom prst="rect">
            <a:avLst/>
          </a:prstGeom>
        </p:spPr>
      </p:pic>
      <p:pic>
        <p:nvPicPr>
          <p:cNvPr id="3" name="Picture 17" descr="Background pattern&#10;&#10;Description automatically generated">
            <a:extLst>
              <a:ext uri="{FF2B5EF4-FFF2-40B4-BE49-F238E27FC236}">
                <a16:creationId xmlns:a16="http://schemas.microsoft.com/office/drawing/2014/main" id="{27283A1C-4841-97D8-8C6F-FA5E19E4C399}"/>
              </a:ext>
            </a:extLst>
          </p:cNvPr>
          <p:cNvPicPr>
            <a:picLocks noChangeAspect="1"/>
          </p:cNvPicPr>
          <p:nvPr/>
        </p:nvPicPr>
        <p:blipFill rotWithShape="1">
          <a:blip r:embed="rId3"/>
          <a:srcRect l="27274" t="36125" r="24588" b="14223"/>
          <a:stretch/>
        </p:blipFill>
        <p:spPr>
          <a:xfrm rot="2700000">
            <a:off x="9619389" y="-2681275"/>
            <a:ext cx="6178093" cy="5544438"/>
          </a:xfrm>
          <a:prstGeom prst="flowChartPreparation">
            <a:avLst/>
          </a:prstGeom>
        </p:spPr>
      </p:pic>
      <p:sp>
        <p:nvSpPr>
          <p:cNvPr id="4" name="TextBox 3">
            <a:extLst>
              <a:ext uri="{FF2B5EF4-FFF2-40B4-BE49-F238E27FC236}">
                <a16:creationId xmlns:a16="http://schemas.microsoft.com/office/drawing/2014/main" id="{E75C351A-7B88-ADE6-46E6-F994B140E709}"/>
              </a:ext>
            </a:extLst>
          </p:cNvPr>
          <p:cNvSpPr txBox="1"/>
          <p:nvPr/>
        </p:nvSpPr>
        <p:spPr>
          <a:xfrm>
            <a:off x="7858664" y="4063042"/>
            <a:ext cx="383587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Gender split </a:t>
            </a:r>
          </a:p>
          <a:p>
            <a:r>
              <a:rPr lang="en-US" sz="2400">
                <a:cs typeface="Calibri"/>
              </a:rPr>
              <a:t>Pie chart - total people by gender </a:t>
            </a:r>
          </a:p>
          <a:p>
            <a:r>
              <a:rPr lang="en-US" sz="2400">
                <a:cs typeface="Calibri"/>
              </a:rPr>
              <a:t>Values -customer ID and also include  the name male and female.</a:t>
            </a:r>
          </a:p>
        </p:txBody>
      </p:sp>
    </p:spTree>
    <p:extLst>
      <p:ext uri="{BB962C8B-B14F-4D97-AF65-F5344CB8AC3E}">
        <p14:creationId xmlns:p14="http://schemas.microsoft.com/office/powerpoint/2010/main" val="18975221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rotWithShape="1">
          <a:blip r:embed="rId2"/>
          <a:srcRect l="42558" t="58509" r="29207" b="13728"/>
          <a:stretch/>
        </p:blipFill>
        <p:spPr>
          <a:xfrm>
            <a:off x="-5630" y="6687"/>
            <a:ext cx="8226496" cy="4948583"/>
          </a:xfrm>
          <a:prstGeom prst="rect">
            <a:avLst/>
          </a:prstGeom>
        </p:spPr>
      </p:pic>
      <p:pic>
        <p:nvPicPr>
          <p:cNvPr id="3" name="Picture 17" descr="Background pattern&#10;&#10;Description automatically generated">
            <a:extLst>
              <a:ext uri="{FF2B5EF4-FFF2-40B4-BE49-F238E27FC236}">
                <a16:creationId xmlns:a16="http://schemas.microsoft.com/office/drawing/2014/main" id="{C3A2BC92-00A6-C12F-B723-F8D971200BF2}"/>
              </a:ext>
            </a:extLst>
          </p:cNvPr>
          <p:cNvPicPr>
            <a:picLocks noChangeAspect="1"/>
          </p:cNvPicPr>
          <p:nvPr/>
        </p:nvPicPr>
        <p:blipFill rotWithShape="1">
          <a:blip r:embed="rId3"/>
          <a:srcRect l="27274" t="36125" r="24588" b="14223"/>
          <a:stretch/>
        </p:blipFill>
        <p:spPr>
          <a:xfrm rot="6300000">
            <a:off x="9483546" y="4676200"/>
            <a:ext cx="6178093" cy="5544438"/>
          </a:xfrm>
          <a:prstGeom prst="flowChartPreparation">
            <a:avLst/>
          </a:prstGeom>
        </p:spPr>
      </p:pic>
      <p:sp>
        <p:nvSpPr>
          <p:cNvPr id="4" name="TextBox 3">
            <a:extLst>
              <a:ext uri="{FF2B5EF4-FFF2-40B4-BE49-F238E27FC236}">
                <a16:creationId xmlns:a16="http://schemas.microsoft.com/office/drawing/2014/main" id="{35B9FC69-9FC5-B4B8-1B70-D28CEBF668FE}"/>
              </a:ext>
            </a:extLst>
          </p:cNvPr>
          <p:cNvSpPr txBox="1"/>
          <p:nvPr/>
        </p:nvSpPr>
        <p:spPr>
          <a:xfrm>
            <a:off x="296174" y="5141343"/>
            <a:ext cx="5805577"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Tree map for job classification </a:t>
            </a:r>
          </a:p>
          <a:p>
            <a:r>
              <a:rPr lang="en-US" sz="2400">
                <a:cs typeface="Calibri"/>
              </a:rPr>
              <a:t>Value - customer ID  </a:t>
            </a:r>
          </a:p>
          <a:p>
            <a:r>
              <a:rPr lang="en-US" sz="2400">
                <a:cs typeface="Calibri"/>
              </a:rPr>
              <a:t>Group - job classification (one for white </a:t>
            </a:r>
            <a:r>
              <a:rPr lang="en-US" sz="2400" err="1">
                <a:cs typeface="Calibri"/>
              </a:rPr>
              <a:t>callor</a:t>
            </a:r>
            <a:r>
              <a:rPr lang="en-US" sz="2400">
                <a:cs typeface="Calibri"/>
              </a:rPr>
              <a:t>, blue one for other)</a:t>
            </a:r>
          </a:p>
        </p:txBody>
      </p:sp>
    </p:spTree>
    <p:extLst>
      <p:ext uri="{BB962C8B-B14F-4D97-AF65-F5344CB8AC3E}">
        <p14:creationId xmlns:p14="http://schemas.microsoft.com/office/powerpoint/2010/main" val="1424531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7" descr="Background pattern&#10;&#10;Description automatically generated">
            <a:extLst>
              <a:ext uri="{FF2B5EF4-FFF2-40B4-BE49-F238E27FC236}">
                <a16:creationId xmlns:a16="http://schemas.microsoft.com/office/drawing/2014/main" id="{0F183C04-E4B8-9DFB-0471-9255A305991C}"/>
              </a:ext>
            </a:extLst>
          </p:cNvPr>
          <p:cNvPicPr>
            <a:picLocks noChangeAspect="1"/>
          </p:cNvPicPr>
          <p:nvPr/>
        </p:nvPicPr>
        <p:blipFill rotWithShape="1">
          <a:blip r:embed="rId2"/>
          <a:srcRect l="27274" t="36125" r="24588" b="14223"/>
          <a:stretch/>
        </p:blipFill>
        <p:spPr>
          <a:xfrm rot="16200000">
            <a:off x="-5298748" y="2616180"/>
            <a:ext cx="6178093" cy="5544438"/>
          </a:xfrm>
          <a:prstGeom prst="flowChartPreparation">
            <a:avLst/>
          </a:prstGeom>
        </p:spPr>
      </p:pic>
      <p:pic>
        <p:nvPicPr>
          <p:cNvPr id="9" name="Picture 17">
            <a:extLst>
              <a:ext uri="{FF2B5EF4-FFF2-40B4-BE49-F238E27FC236}">
                <a16:creationId xmlns:a16="http://schemas.microsoft.com/office/drawing/2014/main" id="{EB5E212A-4FB3-FF2D-C211-6D030AD395B2}"/>
              </a:ext>
            </a:extLst>
          </p:cNvPr>
          <p:cNvPicPr>
            <a:picLocks noChangeAspect="1"/>
          </p:cNvPicPr>
          <p:nvPr/>
        </p:nvPicPr>
        <p:blipFill>
          <a:blip r:embed="rId2"/>
          <a:stretch>
            <a:fillRect/>
          </a:stretch>
        </p:blipFill>
        <p:spPr>
          <a:xfrm rot="16200000">
            <a:off x="11250457" y="-3345616"/>
            <a:ext cx="6795652" cy="6079374"/>
          </a:xfrm>
          <a:prstGeom prst="flowChartPreparation">
            <a:avLst/>
          </a:prstGeom>
        </p:spPr>
      </p:pic>
      <p:pic>
        <p:nvPicPr>
          <p:cNvPr id="5" name="Picture 5" descr="Chart&#10;&#10;Description automatically generated">
            <a:extLst>
              <a:ext uri="{FF2B5EF4-FFF2-40B4-BE49-F238E27FC236}">
                <a16:creationId xmlns:a16="http://schemas.microsoft.com/office/drawing/2014/main" id="{770B87B5-E2B9-A580-8226-0CAF7DEA6647}"/>
              </a:ext>
            </a:extLst>
          </p:cNvPr>
          <p:cNvPicPr>
            <a:picLocks noChangeAspect="1"/>
          </p:cNvPicPr>
          <p:nvPr/>
        </p:nvPicPr>
        <p:blipFill>
          <a:blip r:embed="rId3"/>
          <a:stretch>
            <a:fillRect/>
          </a:stretch>
        </p:blipFill>
        <p:spPr>
          <a:xfrm>
            <a:off x="600760" y="389737"/>
            <a:ext cx="10976102" cy="5853281"/>
          </a:xfrm>
          <a:prstGeom prst="rect">
            <a:avLst/>
          </a:prstGeom>
        </p:spPr>
      </p:pic>
    </p:spTree>
    <p:extLst>
      <p:ext uri="{BB962C8B-B14F-4D97-AF65-F5344CB8AC3E}">
        <p14:creationId xmlns:p14="http://schemas.microsoft.com/office/powerpoint/2010/main" val="2092907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7700211" y="2464245"/>
            <a:ext cx="3823367" cy="4692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6916821" y="149598"/>
            <a:ext cx="3812672" cy="4754068"/>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11109157" y="5913298"/>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9852525" y="1100666"/>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a:off x="10240208" y="588656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204485" y="57281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a:off x="900633" y="5728118"/>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B0F68DA6-C860-7621-E4FB-43642D0CF53B}"/>
              </a:ext>
            </a:extLst>
          </p:cNvPr>
          <p:cNvSpPr txBox="1"/>
          <p:nvPr/>
        </p:nvSpPr>
        <p:spPr>
          <a:xfrm>
            <a:off x="904001" y="1568975"/>
            <a:ext cx="6247507"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9600">
                <a:latin typeface="Britannic Bold"/>
                <a:cs typeface="Calibri"/>
              </a:rPr>
              <a:t>TABLEAU</a:t>
            </a:r>
            <a:endParaRPr lang="en-US" sz="9600">
              <a:latin typeface="Calibri" panose="020F0502020204030204"/>
              <a:cs typeface="Calibri"/>
            </a:endParaRPr>
          </a:p>
          <a:p>
            <a:r>
              <a:rPr lang="en-US" sz="9600">
                <a:cs typeface="Calibri"/>
              </a:rPr>
              <a:t>SALES DATA     PROJECT </a:t>
            </a:r>
          </a:p>
          <a:p>
            <a:endParaRPr lang="en-US">
              <a:cs typeface="Calibri"/>
            </a:endParaRPr>
          </a:p>
        </p:txBody>
      </p:sp>
      <p:pic>
        <p:nvPicPr>
          <p:cNvPr id="3" name="Picture 4" descr="Text, logo&#10;&#10;Description automatically generated">
            <a:extLst>
              <a:ext uri="{FF2B5EF4-FFF2-40B4-BE49-F238E27FC236}">
                <a16:creationId xmlns:a16="http://schemas.microsoft.com/office/drawing/2014/main" id="{44841912-ADE1-3B6D-8097-5BE6AB3D67EB}"/>
              </a:ext>
            </a:extLst>
          </p:cNvPr>
          <p:cNvPicPr>
            <a:picLocks noChangeAspect="1"/>
          </p:cNvPicPr>
          <p:nvPr/>
        </p:nvPicPr>
        <p:blipFill>
          <a:blip r:embed="rId3"/>
          <a:stretch>
            <a:fillRect/>
          </a:stretch>
        </p:blipFill>
        <p:spPr>
          <a:xfrm>
            <a:off x="665959" y="-270905"/>
            <a:ext cx="6107501" cy="2851389"/>
          </a:xfrm>
          <a:prstGeom prst="rect">
            <a:avLst/>
          </a:prstGeom>
        </p:spPr>
      </p:pic>
    </p:spTree>
    <p:extLst>
      <p:ext uri="{BB962C8B-B14F-4D97-AF65-F5344CB8AC3E}">
        <p14:creationId xmlns:p14="http://schemas.microsoft.com/office/powerpoint/2010/main" val="15470386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2795261" y="4117641"/>
            <a:ext cx="3823367" cy="4692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738239" y="4092526"/>
            <a:ext cx="3812672" cy="4754068"/>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4093006" y="597080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2706979" y="5988968"/>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a:off x="3353453" y="5972824"/>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187155" y="29856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a:off x="1136313" y="298559"/>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0" name="Picture 3" descr="Text&#10;&#10;Description automatically generated">
            <a:extLst>
              <a:ext uri="{FF2B5EF4-FFF2-40B4-BE49-F238E27FC236}">
                <a16:creationId xmlns:a16="http://schemas.microsoft.com/office/drawing/2014/main" id="{E82E632A-7683-0D0E-A808-412E721F5B2A}"/>
              </a:ext>
            </a:extLst>
          </p:cNvPr>
          <p:cNvPicPr>
            <a:picLocks noChangeAspect="1"/>
          </p:cNvPicPr>
          <p:nvPr/>
        </p:nvPicPr>
        <p:blipFill>
          <a:blip r:embed="rId3"/>
          <a:stretch>
            <a:fillRect/>
          </a:stretch>
        </p:blipFill>
        <p:spPr>
          <a:xfrm>
            <a:off x="-732956" y="-1356109"/>
            <a:ext cx="6758589" cy="818156"/>
          </a:xfrm>
          <a:prstGeom prst="rect">
            <a:avLst/>
          </a:prstGeom>
        </p:spPr>
      </p:pic>
      <p:sp>
        <p:nvSpPr>
          <p:cNvPr id="2" name="TextBox 1">
            <a:extLst>
              <a:ext uri="{FF2B5EF4-FFF2-40B4-BE49-F238E27FC236}">
                <a16:creationId xmlns:a16="http://schemas.microsoft.com/office/drawing/2014/main" id="{1F1C631A-CAA2-92F2-618D-251C62EB632A}"/>
              </a:ext>
            </a:extLst>
          </p:cNvPr>
          <p:cNvSpPr txBox="1"/>
          <p:nvPr/>
        </p:nvSpPr>
        <p:spPr>
          <a:xfrm>
            <a:off x="3301042" y="2682816"/>
            <a:ext cx="837912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solidFill>
                  <a:srgbClr val="040C28"/>
                </a:solidFill>
                <a:latin typeface="Batang"/>
                <a:ea typeface="Batang"/>
              </a:rPr>
              <a:t>Tableau is helpful when you want a more detailed analysis of your business reports</a:t>
            </a:r>
            <a:r>
              <a:rPr lang="en-US" sz="3600">
                <a:solidFill>
                  <a:srgbClr val="4D5156"/>
                </a:solidFill>
                <a:latin typeface="Batang"/>
                <a:ea typeface="Batang"/>
              </a:rPr>
              <a:t>. </a:t>
            </a:r>
            <a:endParaRPr lang="en-US" sz="3600">
              <a:latin typeface="Batang"/>
              <a:ea typeface="Batang"/>
              <a:cs typeface="Calibri"/>
            </a:endParaRPr>
          </a:p>
        </p:txBody>
      </p:sp>
      <p:sp>
        <p:nvSpPr>
          <p:cNvPr id="3" name="TextBox 2">
            <a:extLst>
              <a:ext uri="{FF2B5EF4-FFF2-40B4-BE49-F238E27FC236}">
                <a16:creationId xmlns:a16="http://schemas.microsoft.com/office/drawing/2014/main" id="{0A184BDB-7470-4CF6-2C80-D31730048FC1}"/>
              </a:ext>
            </a:extLst>
          </p:cNvPr>
          <p:cNvSpPr txBox="1"/>
          <p:nvPr/>
        </p:nvSpPr>
        <p:spPr>
          <a:xfrm>
            <a:off x="8131834" y="393364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4" name="Picture 4" descr="Text, logo&#10;&#10;Description automatically generated">
            <a:extLst>
              <a:ext uri="{FF2B5EF4-FFF2-40B4-BE49-F238E27FC236}">
                <a16:creationId xmlns:a16="http://schemas.microsoft.com/office/drawing/2014/main" id="{C0E8B949-6DB5-1915-D2D6-A0A8DC46126C}"/>
              </a:ext>
            </a:extLst>
          </p:cNvPr>
          <p:cNvPicPr>
            <a:picLocks noChangeAspect="1"/>
          </p:cNvPicPr>
          <p:nvPr/>
        </p:nvPicPr>
        <p:blipFill>
          <a:blip r:embed="rId4"/>
          <a:stretch>
            <a:fillRect/>
          </a:stretch>
        </p:blipFill>
        <p:spPr>
          <a:xfrm>
            <a:off x="4293079" y="155815"/>
            <a:ext cx="6107501" cy="2851389"/>
          </a:xfrm>
          <a:prstGeom prst="rect">
            <a:avLst/>
          </a:prstGeom>
        </p:spPr>
      </p:pic>
    </p:spTree>
    <p:extLst>
      <p:ext uri="{BB962C8B-B14F-4D97-AF65-F5344CB8AC3E}">
        <p14:creationId xmlns:p14="http://schemas.microsoft.com/office/powerpoint/2010/main" val="568630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Graphical user interface, application&#10;&#10;Description automatically generated">
            <a:extLst>
              <a:ext uri="{FF2B5EF4-FFF2-40B4-BE49-F238E27FC236}">
                <a16:creationId xmlns:a16="http://schemas.microsoft.com/office/drawing/2014/main" id="{2313924B-6812-7974-1ABC-B2568ED9C371}"/>
              </a:ext>
            </a:extLst>
          </p:cNvPr>
          <p:cNvPicPr>
            <a:picLocks noChangeAspect="1"/>
          </p:cNvPicPr>
          <p:nvPr/>
        </p:nvPicPr>
        <p:blipFill>
          <a:blip r:embed="rId2"/>
          <a:stretch>
            <a:fillRect/>
          </a:stretch>
        </p:blipFill>
        <p:spPr>
          <a:xfrm>
            <a:off x="1356852" y="1188989"/>
            <a:ext cx="10510683" cy="4971634"/>
          </a:xfrm>
          <a:prstGeom prst="rect">
            <a:avLst/>
          </a:prstGeom>
        </p:spPr>
      </p:pic>
      <p:sp>
        <p:nvSpPr>
          <p:cNvPr id="12" name="Arrow: Chevron 11">
            <a:extLst>
              <a:ext uri="{FF2B5EF4-FFF2-40B4-BE49-F238E27FC236}">
                <a16:creationId xmlns:a16="http://schemas.microsoft.com/office/drawing/2014/main" id="{E2F097F0-0CB4-79B9-57B6-CE9599EC57E1}"/>
              </a:ext>
            </a:extLst>
          </p:cNvPr>
          <p:cNvSpPr/>
          <p:nvPr/>
        </p:nvSpPr>
        <p:spPr>
          <a:xfrm>
            <a:off x="-2574035" y="725512"/>
            <a:ext cx="3823367" cy="4692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3"/>
          <a:srcRect l="26079" r="26079"/>
          <a:stretch>
            <a:fillRect/>
          </a:stretch>
        </p:blipFill>
        <p:spPr>
          <a:xfrm>
            <a:off x="-2557207" y="2310429"/>
            <a:ext cx="3812672" cy="4754068"/>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1352264" y="6019968"/>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19795" y="602583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a:off x="600421" y="6267792"/>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70942" y="-193053"/>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a:off x="251410" y="298559"/>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0" name="Picture 3" descr="Text&#10;&#10;Description automatically generated">
            <a:extLst>
              <a:ext uri="{FF2B5EF4-FFF2-40B4-BE49-F238E27FC236}">
                <a16:creationId xmlns:a16="http://schemas.microsoft.com/office/drawing/2014/main" id="{E82E632A-7683-0D0E-A808-412E721F5B2A}"/>
              </a:ext>
            </a:extLst>
          </p:cNvPr>
          <p:cNvPicPr>
            <a:picLocks noChangeAspect="1"/>
          </p:cNvPicPr>
          <p:nvPr/>
        </p:nvPicPr>
        <p:blipFill>
          <a:blip r:embed="rId4"/>
          <a:stretch>
            <a:fillRect/>
          </a:stretch>
        </p:blipFill>
        <p:spPr>
          <a:xfrm>
            <a:off x="-732956" y="-1356109"/>
            <a:ext cx="6758589" cy="818156"/>
          </a:xfrm>
          <a:prstGeom prst="rect">
            <a:avLst/>
          </a:prstGeom>
        </p:spPr>
      </p:pic>
      <p:sp>
        <p:nvSpPr>
          <p:cNvPr id="3" name="TextBox 2">
            <a:extLst>
              <a:ext uri="{FF2B5EF4-FFF2-40B4-BE49-F238E27FC236}">
                <a16:creationId xmlns:a16="http://schemas.microsoft.com/office/drawing/2014/main" id="{0A184BDB-7470-4CF6-2C80-D31730048FC1}"/>
              </a:ext>
            </a:extLst>
          </p:cNvPr>
          <p:cNvSpPr txBox="1"/>
          <p:nvPr/>
        </p:nvSpPr>
        <p:spPr>
          <a:xfrm>
            <a:off x="8131834" y="393364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4" name="Picture 4" descr="Text, logo&#10;&#10;Description automatically generated">
            <a:extLst>
              <a:ext uri="{FF2B5EF4-FFF2-40B4-BE49-F238E27FC236}">
                <a16:creationId xmlns:a16="http://schemas.microsoft.com/office/drawing/2014/main" id="{C0E8B949-6DB5-1915-D2D6-A0A8DC46126C}"/>
              </a:ext>
            </a:extLst>
          </p:cNvPr>
          <p:cNvPicPr>
            <a:picLocks noChangeAspect="1"/>
          </p:cNvPicPr>
          <p:nvPr/>
        </p:nvPicPr>
        <p:blipFill>
          <a:blip r:embed="rId5"/>
          <a:stretch>
            <a:fillRect/>
          </a:stretch>
        </p:blipFill>
        <p:spPr>
          <a:xfrm>
            <a:off x="8742176" y="-126862"/>
            <a:ext cx="3133243" cy="1462583"/>
          </a:xfrm>
          <a:prstGeom prst="rect">
            <a:avLst/>
          </a:prstGeom>
        </p:spPr>
      </p:pic>
    </p:spTree>
    <p:extLst>
      <p:ext uri="{BB962C8B-B14F-4D97-AF65-F5344CB8AC3E}">
        <p14:creationId xmlns:p14="http://schemas.microsoft.com/office/powerpoint/2010/main" val="3348204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667412" y="120735"/>
            <a:ext cx="3823367" cy="4692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490251" y="-5022"/>
            <a:ext cx="2116145" cy="2640598"/>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1720741" y="5668882"/>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4036" y="4939421"/>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a:off x="851792" y="531146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10193796" y="-3365"/>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1114200" y="-3366"/>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4" descr="Text, logo&#10;&#10;Description automatically generated">
            <a:extLst>
              <a:ext uri="{FF2B5EF4-FFF2-40B4-BE49-F238E27FC236}">
                <a16:creationId xmlns:a16="http://schemas.microsoft.com/office/drawing/2014/main" id="{C0E8B949-6DB5-1915-D2D6-A0A8DC46126C}"/>
              </a:ext>
            </a:extLst>
          </p:cNvPr>
          <p:cNvPicPr>
            <a:picLocks noChangeAspect="1"/>
          </p:cNvPicPr>
          <p:nvPr/>
        </p:nvPicPr>
        <p:blipFill>
          <a:blip r:embed="rId3"/>
          <a:stretch>
            <a:fillRect/>
          </a:stretch>
        </p:blipFill>
        <p:spPr>
          <a:xfrm>
            <a:off x="4221192" y="-3064713"/>
            <a:ext cx="6107501" cy="2851389"/>
          </a:xfrm>
          <a:prstGeom prst="rect">
            <a:avLst/>
          </a:prstGeom>
        </p:spPr>
      </p:pic>
      <p:sp>
        <p:nvSpPr>
          <p:cNvPr id="6" name="TextBox 5">
            <a:extLst>
              <a:ext uri="{FF2B5EF4-FFF2-40B4-BE49-F238E27FC236}">
                <a16:creationId xmlns:a16="http://schemas.microsoft.com/office/drawing/2014/main" id="{B156E6A2-5DFB-2B2C-0AF1-DFC471B34B3F}"/>
              </a:ext>
            </a:extLst>
          </p:cNvPr>
          <p:cNvSpPr txBox="1"/>
          <p:nvPr/>
        </p:nvSpPr>
        <p:spPr>
          <a:xfrm>
            <a:off x="3489460" y="1426688"/>
            <a:ext cx="8799094"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Create a dashboard of sales management </a:t>
            </a:r>
            <a:endParaRPr lang="en-US"/>
          </a:p>
          <a:p>
            <a:r>
              <a:rPr lang="en-US" sz="2800">
                <a:latin typeface="Batang"/>
                <a:ea typeface="PMingLiU"/>
                <a:cs typeface="Calibri"/>
              </a:rPr>
              <a:t>of global super store using tableau.</a:t>
            </a:r>
            <a:endParaRPr lang="en-US"/>
          </a:p>
          <a:p>
            <a:endParaRPr lang="en-US" sz="2800">
              <a:latin typeface="Batang"/>
              <a:ea typeface="PMingLiU"/>
              <a:cs typeface="Calibri"/>
            </a:endParaRPr>
          </a:p>
          <a:p>
            <a:r>
              <a:rPr lang="en-US" sz="2800">
                <a:latin typeface="Batang"/>
                <a:ea typeface="PMingLiU"/>
                <a:cs typeface="Calibri"/>
              </a:rPr>
              <a:t>Segment by sales of profit</a:t>
            </a:r>
          </a:p>
          <a:p>
            <a:endParaRPr lang="en-US" sz="2800">
              <a:latin typeface="Batang"/>
              <a:ea typeface="PMingLiU"/>
              <a:cs typeface="Calibri"/>
            </a:endParaRPr>
          </a:p>
          <a:p>
            <a:r>
              <a:rPr lang="en-US" sz="2800">
                <a:latin typeface="Batang"/>
                <a:ea typeface="PMingLiU"/>
                <a:cs typeface="Calibri"/>
              </a:rPr>
              <a:t>Sales by category </a:t>
            </a:r>
          </a:p>
          <a:p>
            <a:endParaRPr lang="en-US" sz="2800">
              <a:latin typeface="Batang"/>
              <a:ea typeface="PMingLiU"/>
              <a:cs typeface="Calibri"/>
            </a:endParaRPr>
          </a:p>
          <a:p>
            <a:r>
              <a:rPr lang="en-US" sz="2800">
                <a:latin typeface="Batang"/>
                <a:ea typeface="PMingLiU"/>
                <a:cs typeface="Calibri"/>
              </a:rPr>
              <a:t>Region by sales</a:t>
            </a:r>
          </a:p>
          <a:p>
            <a:endParaRPr lang="en-US" sz="2800">
              <a:latin typeface="Batang"/>
              <a:ea typeface="PMingLiU"/>
              <a:cs typeface="Calibri"/>
            </a:endParaRPr>
          </a:p>
          <a:p>
            <a:r>
              <a:rPr lang="en-US" sz="2800">
                <a:latin typeface="Batang"/>
                <a:ea typeface="PMingLiU"/>
                <a:cs typeface="Calibri"/>
              </a:rPr>
              <a:t>Sub category by profit</a:t>
            </a:r>
          </a:p>
          <a:p>
            <a:endParaRPr lang="en-US" sz="2800">
              <a:latin typeface="Batang"/>
              <a:ea typeface="PMingLiU"/>
              <a:cs typeface="Calibri"/>
            </a:endParaRPr>
          </a:p>
          <a:p>
            <a:endParaRPr lang="en-US" sz="2800">
              <a:latin typeface="Batang"/>
              <a:ea typeface="PMingLiU"/>
              <a:cs typeface="Calibri"/>
            </a:endParaRPr>
          </a:p>
        </p:txBody>
      </p:sp>
      <p:sp>
        <p:nvSpPr>
          <p:cNvPr id="8" name="TextBox 7">
            <a:extLst>
              <a:ext uri="{FF2B5EF4-FFF2-40B4-BE49-F238E27FC236}">
                <a16:creationId xmlns:a16="http://schemas.microsoft.com/office/drawing/2014/main" id="{CF0E3840-EDE8-879C-B7D2-309AAD0A8681}"/>
              </a:ext>
            </a:extLst>
          </p:cNvPr>
          <p:cNvSpPr txBox="1"/>
          <p:nvPr/>
        </p:nvSpPr>
        <p:spPr>
          <a:xfrm>
            <a:off x="2923647" y="-1010"/>
            <a:ext cx="101437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4800">
                <a:latin typeface="Britannic Bold"/>
                <a:cs typeface="Calibri"/>
              </a:rPr>
              <a:t>Problem statement </a:t>
            </a:r>
            <a:endParaRPr lang="en-US" sz="4800"/>
          </a:p>
          <a:p>
            <a:endParaRPr lang="en-US">
              <a:cs typeface="Calibri"/>
            </a:endParaRPr>
          </a:p>
        </p:txBody>
      </p:sp>
    </p:spTree>
    <p:extLst>
      <p:ext uri="{BB962C8B-B14F-4D97-AF65-F5344CB8AC3E}">
        <p14:creationId xmlns:p14="http://schemas.microsoft.com/office/powerpoint/2010/main" val="3688054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C94A57AD-5C69-BC9E-6076-B9E6D8B069E9}"/>
              </a:ext>
            </a:extLst>
          </p:cNvPr>
          <p:cNvSpPr/>
          <p:nvPr/>
        </p:nvSpPr>
        <p:spPr>
          <a:xfrm>
            <a:off x="5038036" y="524248"/>
            <a:ext cx="3968150" cy="4471358"/>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EEE58C43-AFB9-F51A-0276-9FEB28E9266C}"/>
              </a:ext>
            </a:extLst>
          </p:cNvPr>
          <p:cNvSpPr/>
          <p:nvPr/>
        </p:nvSpPr>
        <p:spPr>
          <a:xfrm>
            <a:off x="379772" y="524249"/>
            <a:ext cx="3968150" cy="447135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Chevron 11">
            <a:extLst>
              <a:ext uri="{FF2B5EF4-FFF2-40B4-BE49-F238E27FC236}">
                <a16:creationId xmlns:a16="http://schemas.microsoft.com/office/drawing/2014/main" id="{E2F097F0-0CB4-79B9-57B6-CE9599EC57E1}"/>
              </a:ext>
            </a:extLst>
          </p:cNvPr>
          <p:cNvSpPr/>
          <p:nvPr/>
        </p:nvSpPr>
        <p:spPr>
          <a:xfrm>
            <a:off x="9770549" y="221377"/>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4854" y="-502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283232" y="564920"/>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1203998" y="-1789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260000">
            <a:off x="11620434" y="1386446"/>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10510098" y="2110106"/>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0999181" y="259893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CF0E3840-EDE8-879C-B7D2-309AAD0A8681}"/>
              </a:ext>
            </a:extLst>
          </p:cNvPr>
          <p:cNvSpPr txBox="1"/>
          <p:nvPr/>
        </p:nvSpPr>
        <p:spPr>
          <a:xfrm>
            <a:off x="580137" y="300915"/>
            <a:ext cx="101437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3600">
                <a:latin typeface="Britannic Bold"/>
                <a:cs typeface="Calibri"/>
              </a:rPr>
              <a:t>POWER BI</a:t>
            </a:r>
            <a:endParaRPr lang="en-US" sz="3200">
              <a:latin typeface="Britannic Bold"/>
              <a:cs typeface="Calibri"/>
            </a:endParaRPr>
          </a:p>
          <a:p>
            <a:endParaRPr lang="en-US">
              <a:cs typeface="Calibri"/>
            </a:endParaRPr>
          </a:p>
        </p:txBody>
      </p:sp>
      <p:sp>
        <p:nvSpPr>
          <p:cNvPr id="11" name="Flowchart: Terminator 10">
            <a:extLst>
              <a:ext uri="{FF2B5EF4-FFF2-40B4-BE49-F238E27FC236}">
                <a16:creationId xmlns:a16="http://schemas.microsoft.com/office/drawing/2014/main" id="{60895C20-24D3-9F7E-2BFD-E8E4F9CA9E0E}"/>
              </a:ext>
            </a:extLst>
          </p:cNvPr>
          <p:cNvSpPr/>
          <p:nvPr/>
        </p:nvSpPr>
        <p:spPr>
          <a:xfrm>
            <a:off x="542014" y="5645626"/>
            <a:ext cx="8353243" cy="488830"/>
          </a:xfrm>
          <a:prstGeom prst="flowChartTermina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524D98A7-49F3-0858-0685-A9826416A39D}"/>
              </a:ext>
            </a:extLst>
          </p:cNvPr>
          <p:cNvSpPr/>
          <p:nvPr/>
        </p:nvSpPr>
        <p:spPr>
          <a:xfrm>
            <a:off x="2367355" y="5683147"/>
            <a:ext cx="402566" cy="416943"/>
          </a:xfrm>
          <a:prstGeom prst="ellips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12EE84B-9188-E0FE-E9C6-DB11C72EFC22}"/>
              </a:ext>
            </a:extLst>
          </p:cNvPr>
          <p:cNvSpPr txBox="1"/>
          <p:nvPr/>
        </p:nvSpPr>
        <p:spPr>
          <a:xfrm>
            <a:off x="5152136" y="300915"/>
            <a:ext cx="101437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3600">
                <a:latin typeface="Britannic Bold"/>
                <a:cs typeface="Calibri"/>
              </a:rPr>
              <a:t>TABLEAU </a:t>
            </a:r>
            <a:endParaRPr lang="en-US" sz="3600">
              <a:cs typeface="Calibri"/>
            </a:endParaRPr>
          </a:p>
          <a:p>
            <a:endParaRPr lang="en-US">
              <a:cs typeface="Calibri"/>
            </a:endParaRPr>
          </a:p>
        </p:txBody>
      </p:sp>
      <p:sp>
        <p:nvSpPr>
          <p:cNvPr id="6" name="TextBox 5">
            <a:extLst>
              <a:ext uri="{FF2B5EF4-FFF2-40B4-BE49-F238E27FC236}">
                <a16:creationId xmlns:a16="http://schemas.microsoft.com/office/drawing/2014/main" id="{B156E6A2-5DFB-2B2C-0AF1-DFC471B34B3F}"/>
              </a:ext>
            </a:extLst>
          </p:cNvPr>
          <p:cNvSpPr txBox="1"/>
          <p:nvPr/>
        </p:nvSpPr>
        <p:spPr>
          <a:xfrm>
            <a:off x="5335791" y="1712844"/>
            <a:ext cx="3479472"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CAN CONNECT TO WIDE RANGE OF DATA SOURCES INCLUDING CLOUD BASED DATABASES</a:t>
            </a:r>
          </a:p>
          <a:p>
            <a:endParaRPr lang="en-US" sz="2800">
              <a:latin typeface="Batang"/>
              <a:ea typeface="PMingLiU"/>
              <a:cs typeface="Calibri"/>
            </a:endParaRPr>
          </a:p>
          <a:p>
            <a:endParaRPr lang="en-US" sz="2800">
              <a:latin typeface="Batang"/>
              <a:ea typeface="PMingLiU"/>
              <a:cs typeface="Calibri"/>
            </a:endParaRPr>
          </a:p>
        </p:txBody>
      </p:sp>
      <p:sp>
        <p:nvSpPr>
          <p:cNvPr id="22" name="TextBox 21">
            <a:extLst>
              <a:ext uri="{FF2B5EF4-FFF2-40B4-BE49-F238E27FC236}">
                <a16:creationId xmlns:a16="http://schemas.microsoft.com/office/drawing/2014/main" id="{8388F574-D83F-66E8-381E-695EC9D7E422}"/>
              </a:ext>
            </a:extLst>
          </p:cNvPr>
          <p:cNvSpPr txBox="1"/>
          <p:nvPr/>
        </p:nvSpPr>
        <p:spPr>
          <a:xfrm>
            <a:off x="633003" y="1907865"/>
            <a:ext cx="3479472"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IS MORE TIGHTLY INTEGRATED WITH MICROSOFT PRODUCT SUCH AS EXCEL SQL</a:t>
            </a:r>
          </a:p>
          <a:p>
            <a:endParaRPr lang="en-US" sz="2800">
              <a:latin typeface="Batang"/>
              <a:ea typeface="PMingLiU"/>
              <a:cs typeface="Calibri"/>
            </a:endParaRPr>
          </a:p>
        </p:txBody>
      </p:sp>
    </p:spTree>
    <p:extLst>
      <p:ext uri="{BB962C8B-B14F-4D97-AF65-F5344CB8AC3E}">
        <p14:creationId xmlns:p14="http://schemas.microsoft.com/office/powerpoint/2010/main" val="2126206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C94A57AD-5C69-BC9E-6076-B9E6D8B069E9}"/>
              </a:ext>
            </a:extLst>
          </p:cNvPr>
          <p:cNvSpPr/>
          <p:nvPr/>
        </p:nvSpPr>
        <p:spPr>
          <a:xfrm>
            <a:off x="5038036" y="524248"/>
            <a:ext cx="3968150" cy="4471358"/>
          </a:xfrm>
          <a:prstGeom prst="roundRect">
            <a:avLst/>
          </a:prstGeom>
          <a:solidFill>
            <a:srgbClr val="00B0F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EEE58C43-AFB9-F51A-0276-9FEB28E9266C}"/>
              </a:ext>
            </a:extLst>
          </p:cNvPr>
          <p:cNvSpPr/>
          <p:nvPr/>
        </p:nvSpPr>
        <p:spPr>
          <a:xfrm>
            <a:off x="379772" y="524249"/>
            <a:ext cx="3968150" cy="447135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Chevron 11">
            <a:extLst>
              <a:ext uri="{FF2B5EF4-FFF2-40B4-BE49-F238E27FC236}">
                <a16:creationId xmlns:a16="http://schemas.microsoft.com/office/drawing/2014/main" id="{E2F097F0-0CB4-79B9-57B6-CE9599EC57E1}"/>
              </a:ext>
            </a:extLst>
          </p:cNvPr>
          <p:cNvSpPr/>
          <p:nvPr/>
        </p:nvSpPr>
        <p:spPr>
          <a:xfrm>
            <a:off x="9770549" y="221377"/>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4854" y="-502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283232" y="564920"/>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1203998" y="-1789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260000">
            <a:off x="11620434" y="1386446"/>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10510098" y="2110106"/>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0999181" y="259893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CF0E3840-EDE8-879C-B7D2-309AAD0A8681}"/>
              </a:ext>
            </a:extLst>
          </p:cNvPr>
          <p:cNvSpPr txBox="1"/>
          <p:nvPr/>
        </p:nvSpPr>
        <p:spPr>
          <a:xfrm>
            <a:off x="580137" y="300915"/>
            <a:ext cx="101437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3600">
                <a:latin typeface="Britannic Bold"/>
                <a:cs typeface="Calibri"/>
              </a:rPr>
              <a:t>POWER BI</a:t>
            </a:r>
            <a:endParaRPr lang="en-US" sz="3200">
              <a:latin typeface="Britannic Bold"/>
              <a:cs typeface="Calibri"/>
            </a:endParaRPr>
          </a:p>
          <a:p>
            <a:endParaRPr lang="en-US">
              <a:cs typeface="Calibri"/>
            </a:endParaRPr>
          </a:p>
        </p:txBody>
      </p:sp>
      <p:sp>
        <p:nvSpPr>
          <p:cNvPr id="11" name="Flowchart: Terminator 10">
            <a:extLst>
              <a:ext uri="{FF2B5EF4-FFF2-40B4-BE49-F238E27FC236}">
                <a16:creationId xmlns:a16="http://schemas.microsoft.com/office/drawing/2014/main" id="{60895C20-24D3-9F7E-2BFD-E8E4F9CA9E0E}"/>
              </a:ext>
            </a:extLst>
          </p:cNvPr>
          <p:cNvSpPr/>
          <p:nvPr/>
        </p:nvSpPr>
        <p:spPr>
          <a:xfrm>
            <a:off x="542014" y="5645626"/>
            <a:ext cx="8353243" cy="488830"/>
          </a:xfrm>
          <a:prstGeom prst="flowChartTermina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524D98A7-49F3-0858-0685-A9826416A39D}"/>
              </a:ext>
            </a:extLst>
          </p:cNvPr>
          <p:cNvSpPr/>
          <p:nvPr/>
        </p:nvSpPr>
        <p:spPr>
          <a:xfrm>
            <a:off x="6290244" y="5683147"/>
            <a:ext cx="402566" cy="416943"/>
          </a:xfrm>
          <a:prstGeom prst="ellips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12EE84B-9188-E0FE-E9C6-DB11C72EFC22}"/>
              </a:ext>
            </a:extLst>
          </p:cNvPr>
          <p:cNvSpPr txBox="1"/>
          <p:nvPr/>
        </p:nvSpPr>
        <p:spPr>
          <a:xfrm>
            <a:off x="5152136" y="300915"/>
            <a:ext cx="10143771"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  </a:t>
            </a:r>
            <a:r>
              <a:rPr lang="en-US" sz="8000">
                <a:latin typeface="Britannic Bold"/>
                <a:cs typeface="Calibri"/>
              </a:rPr>
              <a:t> </a:t>
            </a:r>
            <a:r>
              <a:rPr lang="en-US" sz="3600">
                <a:latin typeface="Britannic Bold"/>
                <a:cs typeface="Calibri"/>
              </a:rPr>
              <a:t>TABLEAU </a:t>
            </a:r>
            <a:endParaRPr lang="en-US" sz="3600">
              <a:cs typeface="Calibri"/>
            </a:endParaRPr>
          </a:p>
          <a:p>
            <a:endParaRPr lang="en-US">
              <a:cs typeface="Calibri"/>
            </a:endParaRPr>
          </a:p>
        </p:txBody>
      </p:sp>
      <p:sp>
        <p:nvSpPr>
          <p:cNvPr id="6" name="TextBox 5">
            <a:extLst>
              <a:ext uri="{FF2B5EF4-FFF2-40B4-BE49-F238E27FC236}">
                <a16:creationId xmlns:a16="http://schemas.microsoft.com/office/drawing/2014/main" id="{B156E6A2-5DFB-2B2C-0AF1-DFC471B34B3F}"/>
              </a:ext>
            </a:extLst>
          </p:cNvPr>
          <p:cNvSpPr txBox="1"/>
          <p:nvPr/>
        </p:nvSpPr>
        <p:spPr>
          <a:xfrm>
            <a:off x="5335791" y="1712844"/>
            <a:ext cx="3479472"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CAN CONNECT TO WIDE RANGE OF DATA SOURCES INCLUDING CLOUD BASED DATABASES</a:t>
            </a:r>
          </a:p>
          <a:p>
            <a:endParaRPr lang="en-US" sz="2800">
              <a:latin typeface="Batang"/>
              <a:ea typeface="PMingLiU"/>
              <a:cs typeface="Calibri"/>
            </a:endParaRPr>
          </a:p>
          <a:p>
            <a:endParaRPr lang="en-US" sz="2800">
              <a:latin typeface="Batang"/>
              <a:ea typeface="PMingLiU"/>
              <a:cs typeface="Calibri"/>
            </a:endParaRPr>
          </a:p>
        </p:txBody>
      </p:sp>
      <p:sp>
        <p:nvSpPr>
          <p:cNvPr id="22" name="TextBox 21">
            <a:extLst>
              <a:ext uri="{FF2B5EF4-FFF2-40B4-BE49-F238E27FC236}">
                <a16:creationId xmlns:a16="http://schemas.microsoft.com/office/drawing/2014/main" id="{8388F574-D83F-66E8-381E-695EC9D7E422}"/>
              </a:ext>
            </a:extLst>
          </p:cNvPr>
          <p:cNvSpPr txBox="1"/>
          <p:nvPr/>
        </p:nvSpPr>
        <p:spPr>
          <a:xfrm>
            <a:off x="633003" y="1907865"/>
            <a:ext cx="3479472"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IS MORE TIGHTLY INTEGRATED WITH MICROSOFT PRODUCT SUCH AS EXCEL SQL</a:t>
            </a:r>
          </a:p>
          <a:p>
            <a:endParaRPr lang="en-US" sz="2800">
              <a:latin typeface="Batang"/>
              <a:ea typeface="PMingLiU"/>
              <a:cs typeface="Calibri"/>
            </a:endParaRPr>
          </a:p>
        </p:txBody>
      </p:sp>
    </p:spTree>
    <p:extLst>
      <p:ext uri="{BB962C8B-B14F-4D97-AF65-F5344CB8AC3E}">
        <p14:creationId xmlns:p14="http://schemas.microsoft.com/office/powerpoint/2010/main" val="3917292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9770549" y="221377"/>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4854" y="-502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283232" y="564920"/>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1265450" y="1480275"/>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4700982" y="1398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2853227" y="1987203"/>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4718827" y="2549775"/>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94BB5555-0C17-24C3-8EBF-F3DD99C456DF}"/>
              </a:ext>
            </a:extLst>
          </p:cNvPr>
          <p:cNvSpPr txBox="1"/>
          <p:nvPr/>
        </p:nvSpPr>
        <p:spPr>
          <a:xfrm>
            <a:off x="703040" y="178012"/>
            <a:ext cx="10143771"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6000">
                <a:latin typeface="Britannic Bold"/>
                <a:cs typeface="Calibri"/>
              </a:rPr>
              <a:t>CONNECTING TO DATA</a:t>
            </a:r>
          </a:p>
          <a:p>
            <a:endParaRPr lang="en-US">
              <a:cs typeface="Calibri"/>
            </a:endParaRPr>
          </a:p>
        </p:txBody>
      </p:sp>
      <p:sp>
        <p:nvSpPr>
          <p:cNvPr id="19" name="TextBox 18">
            <a:extLst>
              <a:ext uri="{FF2B5EF4-FFF2-40B4-BE49-F238E27FC236}">
                <a16:creationId xmlns:a16="http://schemas.microsoft.com/office/drawing/2014/main" id="{760B055E-89C6-33A5-BB7B-C8F3BD02267A}"/>
              </a:ext>
            </a:extLst>
          </p:cNvPr>
          <p:cNvSpPr txBox="1"/>
          <p:nvPr/>
        </p:nvSpPr>
        <p:spPr>
          <a:xfrm>
            <a:off x="3391138" y="1537300"/>
            <a:ext cx="8799094"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Batang"/>
                <a:ea typeface="PMingLiU"/>
                <a:cs typeface="Calibri"/>
              </a:rPr>
              <a:t>EXCEL </a:t>
            </a:r>
          </a:p>
          <a:p>
            <a:endParaRPr lang="en-US" sz="2000">
              <a:latin typeface="Batang"/>
              <a:ea typeface="PMingLiU"/>
              <a:cs typeface="Calibri"/>
            </a:endParaRPr>
          </a:p>
          <a:p>
            <a:r>
              <a:rPr lang="en-US" sz="2000">
                <a:latin typeface="Batang"/>
                <a:ea typeface="PMingLiU"/>
                <a:cs typeface="Calibri"/>
              </a:rPr>
              <a:t>DATA BASE </a:t>
            </a:r>
          </a:p>
          <a:p>
            <a:endParaRPr lang="en-US" sz="2000">
              <a:latin typeface="Batang"/>
              <a:ea typeface="PMingLiU"/>
              <a:cs typeface="Calibri"/>
            </a:endParaRPr>
          </a:p>
          <a:p>
            <a:r>
              <a:rPr lang="en-US" sz="2000">
                <a:latin typeface="Batang"/>
                <a:ea typeface="PMingLiU"/>
                <a:cs typeface="Calibri"/>
              </a:rPr>
              <a:t>CLOUD</a:t>
            </a:r>
          </a:p>
        </p:txBody>
      </p:sp>
      <p:sp>
        <p:nvSpPr>
          <p:cNvPr id="21" name="TextBox 20">
            <a:extLst>
              <a:ext uri="{FF2B5EF4-FFF2-40B4-BE49-F238E27FC236}">
                <a16:creationId xmlns:a16="http://schemas.microsoft.com/office/drawing/2014/main" id="{9488927F-AB44-EDFD-CAAC-A4B22F067C29}"/>
              </a:ext>
            </a:extLst>
          </p:cNvPr>
          <p:cNvSpPr txBox="1"/>
          <p:nvPr/>
        </p:nvSpPr>
        <p:spPr>
          <a:xfrm>
            <a:off x="1904009" y="4400945"/>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408072" y="3471818"/>
            <a:ext cx="14666609"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latin typeface="Britannic Bold"/>
                <a:cs typeface="Calibri"/>
              </a:rPr>
              <a:t>SAVING AND PUBLISHING DATA SOURCES</a:t>
            </a:r>
          </a:p>
          <a:p>
            <a:endParaRPr lang="en-US">
              <a:cs typeface="Calibri"/>
            </a:endParaRPr>
          </a:p>
        </p:txBody>
      </p:sp>
    </p:spTree>
    <p:extLst>
      <p:ext uri="{BB962C8B-B14F-4D97-AF65-F5344CB8AC3E}">
        <p14:creationId xmlns:p14="http://schemas.microsoft.com/office/powerpoint/2010/main" val="2693658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17" descr="Background pattern&#10;&#10;Description automatically generated">
            <a:extLst>
              <a:ext uri="{FF2B5EF4-FFF2-40B4-BE49-F238E27FC236}">
                <a16:creationId xmlns:a16="http://schemas.microsoft.com/office/drawing/2014/main" id="{3868A000-34A9-8641-285F-4298295C7DB2}"/>
              </a:ext>
            </a:extLst>
          </p:cNvPr>
          <p:cNvPicPr>
            <a:picLocks noChangeAspect="1"/>
          </p:cNvPicPr>
          <p:nvPr/>
        </p:nvPicPr>
        <p:blipFill rotWithShape="1">
          <a:blip r:embed="rId2"/>
          <a:srcRect l="27274" t="36125" r="24588" b="14223"/>
          <a:stretch/>
        </p:blipFill>
        <p:spPr>
          <a:xfrm rot="6180000">
            <a:off x="-970198" y="4945175"/>
            <a:ext cx="3271205" cy="3018551"/>
          </a:xfrm>
          <a:prstGeom prst="flowChartPreparation">
            <a:avLst/>
          </a:prstGeom>
        </p:spPr>
      </p:pic>
      <p:pic>
        <p:nvPicPr>
          <p:cNvPr id="17" name="Picture 17">
            <a:extLst>
              <a:ext uri="{FF2B5EF4-FFF2-40B4-BE49-F238E27FC236}">
                <a16:creationId xmlns:a16="http://schemas.microsoft.com/office/drawing/2014/main" id="{0EF6D395-A018-62D4-ADA7-9D8D4C7E9E52}"/>
              </a:ext>
            </a:extLst>
          </p:cNvPr>
          <p:cNvPicPr>
            <a:picLocks noChangeAspect="1"/>
          </p:cNvPicPr>
          <p:nvPr/>
        </p:nvPicPr>
        <p:blipFill>
          <a:blip r:embed="rId2"/>
          <a:stretch>
            <a:fillRect/>
          </a:stretch>
        </p:blipFill>
        <p:spPr>
          <a:xfrm>
            <a:off x="6553715" y="-654909"/>
            <a:ext cx="6795652" cy="6079374"/>
          </a:xfrm>
          <a:prstGeom prst="flowChartPreparation">
            <a:avLst/>
          </a:prstGeom>
        </p:spPr>
      </p:pic>
      <p:pic>
        <p:nvPicPr>
          <p:cNvPr id="2" name="Picture 3" descr="A picture containing diagram&#10;&#10;Description automatically generated">
            <a:extLst>
              <a:ext uri="{FF2B5EF4-FFF2-40B4-BE49-F238E27FC236}">
                <a16:creationId xmlns:a16="http://schemas.microsoft.com/office/drawing/2014/main" id="{F1B344F8-0DB9-F9D8-5EDB-42CCF05B3562}"/>
              </a:ext>
            </a:extLst>
          </p:cNvPr>
          <p:cNvPicPr>
            <a:picLocks noChangeAspect="1"/>
          </p:cNvPicPr>
          <p:nvPr/>
        </p:nvPicPr>
        <p:blipFill>
          <a:blip r:embed="rId3"/>
          <a:stretch>
            <a:fillRect/>
          </a:stretch>
        </p:blipFill>
        <p:spPr>
          <a:xfrm>
            <a:off x="7786512" y="492243"/>
            <a:ext cx="4351865" cy="3770956"/>
          </a:xfrm>
          <a:prstGeom prst="flowChartPreparation">
            <a:avLst/>
          </a:prstGeom>
        </p:spPr>
      </p:pic>
      <p:pic>
        <p:nvPicPr>
          <p:cNvPr id="11" name="Picture 11" descr="Logo&#10;&#10;Description automatically generated">
            <a:extLst>
              <a:ext uri="{FF2B5EF4-FFF2-40B4-BE49-F238E27FC236}">
                <a16:creationId xmlns:a16="http://schemas.microsoft.com/office/drawing/2014/main" id="{4D4A28A3-EB60-32E7-6B9B-A4DD38F0515A}"/>
              </a:ext>
            </a:extLst>
          </p:cNvPr>
          <p:cNvPicPr>
            <a:picLocks noChangeAspect="1"/>
          </p:cNvPicPr>
          <p:nvPr/>
        </p:nvPicPr>
        <p:blipFill>
          <a:blip r:embed="rId4"/>
          <a:stretch>
            <a:fillRect/>
          </a:stretch>
        </p:blipFill>
        <p:spPr>
          <a:xfrm>
            <a:off x="124178" y="231536"/>
            <a:ext cx="4986865" cy="1343151"/>
          </a:xfrm>
          <a:prstGeom prst="rect">
            <a:avLst/>
          </a:prstGeom>
        </p:spPr>
      </p:pic>
      <p:sp>
        <p:nvSpPr>
          <p:cNvPr id="13" name="TextBox 12">
            <a:extLst>
              <a:ext uri="{FF2B5EF4-FFF2-40B4-BE49-F238E27FC236}">
                <a16:creationId xmlns:a16="http://schemas.microsoft.com/office/drawing/2014/main" id="{7DFCAF4D-806C-A1B0-1F35-C6AD2778D90E}"/>
              </a:ext>
            </a:extLst>
          </p:cNvPr>
          <p:cNvSpPr txBox="1"/>
          <p:nvPr/>
        </p:nvSpPr>
        <p:spPr>
          <a:xfrm>
            <a:off x="575733" y="1535290"/>
            <a:ext cx="4859866"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latin typeface="Angsana New"/>
                <a:cs typeface="Angsana New"/>
              </a:rPr>
              <a:t>Data analytics refers to the process of examining and interpreting large volumes of data to uncover meaningful insights, patterns, and trends. </a:t>
            </a:r>
          </a:p>
        </p:txBody>
      </p:sp>
      <p:sp>
        <p:nvSpPr>
          <p:cNvPr id="14" name="TextBox 13">
            <a:extLst>
              <a:ext uri="{FF2B5EF4-FFF2-40B4-BE49-F238E27FC236}">
                <a16:creationId xmlns:a16="http://schemas.microsoft.com/office/drawing/2014/main" id="{11D85A6B-5192-DC9D-7091-BC85276B4F00}"/>
              </a:ext>
            </a:extLst>
          </p:cNvPr>
          <p:cNvSpPr txBox="1"/>
          <p:nvPr/>
        </p:nvSpPr>
        <p:spPr>
          <a:xfrm>
            <a:off x="3115733" y="3595511"/>
            <a:ext cx="5706532"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latin typeface="Angsana New"/>
              </a:rPr>
              <a:t>It involves various techniques and methodologies to extract valuable information from raw data, </a:t>
            </a:r>
            <a:endParaRPr lang="en-US" sz="3200">
              <a:latin typeface="Calibri" panose="020F0502020204030204"/>
              <a:cs typeface="Calibri" panose="020F0502020204030204"/>
            </a:endParaRPr>
          </a:p>
          <a:p>
            <a:r>
              <a:rPr lang="en-US" sz="3200" b="1">
                <a:latin typeface="Angsana New"/>
              </a:rPr>
              <a:t>ultimately enabling businesses and organizations to make informed decisions and drive strategic actions.</a:t>
            </a:r>
            <a:r>
              <a:rPr lang="en-US" sz="3200">
                <a:latin typeface="Angsana New"/>
                <a:cs typeface="Angsana New"/>
              </a:rPr>
              <a:t>​</a:t>
            </a:r>
            <a:endParaRPr lang="en-US" sz="3200">
              <a:cs typeface="Calibri"/>
            </a:endParaRPr>
          </a:p>
        </p:txBody>
      </p:sp>
    </p:spTree>
    <p:extLst>
      <p:ext uri="{BB962C8B-B14F-4D97-AF65-F5344CB8AC3E}">
        <p14:creationId xmlns:p14="http://schemas.microsoft.com/office/powerpoint/2010/main" val="34683473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1061033" y="5739732"/>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4854" y="4825074"/>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4284" y="1179436"/>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52260" y="166463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78143" y="255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47289" y="-65281"/>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234173" y="497291"/>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9488927F-AB44-EDFD-CAAC-A4B22F067C29}"/>
              </a:ext>
            </a:extLst>
          </p:cNvPr>
          <p:cNvSpPr txBox="1"/>
          <p:nvPr/>
        </p:nvSpPr>
        <p:spPr>
          <a:xfrm>
            <a:off x="11945202" y="7006494"/>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2640505" y="2085473"/>
            <a:ext cx="3829276"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latin typeface="Britannic Bold"/>
              </a:rPr>
              <a:t>Joining data tables in Tableau</a:t>
            </a:r>
          </a:p>
          <a:p>
            <a:endParaRPr lang="en-US" sz="4400">
              <a:latin typeface="Britannic Bold"/>
              <a:cs typeface="Calibri"/>
            </a:endParaRPr>
          </a:p>
          <a:p>
            <a:endParaRPr lang="en-US">
              <a:cs typeface="Calibri"/>
            </a:endParaRPr>
          </a:p>
        </p:txBody>
      </p:sp>
      <p:pic>
        <p:nvPicPr>
          <p:cNvPr id="2" name="Picture 2" descr="A picture containing text, clipart&#10;&#10;Description automatically generated">
            <a:extLst>
              <a:ext uri="{FF2B5EF4-FFF2-40B4-BE49-F238E27FC236}">
                <a16:creationId xmlns:a16="http://schemas.microsoft.com/office/drawing/2014/main" id="{628C3183-2FD1-6243-FBA2-BF3C4C6C04F0}"/>
              </a:ext>
            </a:extLst>
          </p:cNvPr>
          <p:cNvPicPr>
            <a:picLocks noChangeAspect="1"/>
          </p:cNvPicPr>
          <p:nvPr/>
        </p:nvPicPr>
        <p:blipFill>
          <a:blip r:embed="rId3"/>
          <a:stretch>
            <a:fillRect/>
          </a:stretch>
        </p:blipFill>
        <p:spPr>
          <a:xfrm>
            <a:off x="7769438" y="3658803"/>
            <a:ext cx="1956283" cy="1449336"/>
          </a:xfrm>
          <a:prstGeom prst="rect">
            <a:avLst/>
          </a:prstGeom>
        </p:spPr>
      </p:pic>
      <p:pic>
        <p:nvPicPr>
          <p:cNvPr id="3" name="Picture 4" descr="Diagram, venn diagram&#10;&#10;Description automatically generated">
            <a:extLst>
              <a:ext uri="{FF2B5EF4-FFF2-40B4-BE49-F238E27FC236}">
                <a16:creationId xmlns:a16="http://schemas.microsoft.com/office/drawing/2014/main" id="{45909351-EE46-44E9-8145-5EEE2EB5BC1C}"/>
              </a:ext>
            </a:extLst>
          </p:cNvPr>
          <p:cNvPicPr>
            <a:picLocks noChangeAspect="1"/>
          </p:cNvPicPr>
          <p:nvPr/>
        </p:nvPicPr>
        <p:blipFill>
          <a:blip r:embed="rId4"/>
          <a:stretch>
            <a:fillRect/>
          </a:stretch>
        </p:blipFill>
        <p:spPr>
          <a:xfrm>
            <a:off x="7774224" y="1919143"/>
            <a:ext cx="1964105" cy="1449337"/>
          </a:xfrm>
          <a:prstGeom prst="rect">
            <a:avLst/>
          </a:prstGeom>
        </p:spPr>
      </p:pic>
      <p:pic>
        <p:nvPicPr>
          <p:cNvPr id="5" name="Picture 5" descr="Diagram, venn diagram&#10;&#10;Description automatically generated">
            <a:extLst>
              <a:ext uri="{FF2B5EF4-FFF2-40B4-BE49-F238E27FC236}">
                <a16:creationId xmlns:a16="http://schemas.microsoft.com/office/drawing/2014/main" id="{B6D40C5C-D98A-1BE8-E4F1-4284AD145083}"/>
              </a:ext>
            </a:extLst>
          </p:cNvPr>
          <p:cNvPicPr>
            <a:picLocks noChangeAspect="1"/>
          </p:cNvPicPr>
          <p:nvPr/>
        </p:nvPicPr>
        <p:blipFill>
          <a:blip r:embed="rId5"/>
          <a:stretch>
            <a:fillRect/>
          </a:stretch>
        </p:blipFill>
        <p:spPr>
          <a:xfrm>
            <a:off x="7769366" y="5234781"/>
            <a:ext cx="1952022" cy="1460397"/>
          </a:xfrm>
          <a:prstGeom prst="rect">
            <a:avLst/>
          </a:prstGeom>
        </p:spPr>
      </p:pic>
      <p:pic>
        <p:nvPicPr>
          <p:cNvPr id="6" name="Picture 6" descr="Diagram, venn diagram&#10;&#10;Description automatically generated">
            <a:extLst>
              <a:ext uri="{FF2B5EF4-FFF2-40B4-BE49-F238E27FC236}">
                <a16:creationId xmlns:a16="http://schemas.microsoft.com/office/drawing/2014/main" id="{859FA58A-8B5D-CCB6-8092-0DECB57DAE4D}"/>
              </a:ext>
            </a:extLst>
          </p:cNvPr>
          <p:cNvPicPr>
            <a:picLocks noChangeAspect="1"/>
          </p:cNvPicPr>
          <p:nvPr/>
        </p:nvPicPr>
        <p:blipFill>
          <a:blip r:embed="rId6"/>
          <a:stretch>
            <a:fillRect/>
          </a:stretch>
        </p:blipFill>
        <p:spPr>
          <a:xfrm>
            <a:off x="7762683" y="157514"/>
            <a:ext cx="1971675" cy="1457325"/>
          </a:xfrm>
          <a:prstGeom prst="rect">
            <a:avLst/>
          </a:prstGeom>
        </p:spPr>
      </p:pic>
    </p:spTree>
    <p:extLst>
      <p:ext uri="{BB962C8B-B14F-4D97-AF65-F5344CB8AC3E}">
        <p14:creationId xmlns:p14="http://schemas.microsoft.com/office/powerpoint/2010/main" val="447406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1166866" y="-821935"/>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324937" y="-137675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4284" y="1179436"/>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52260" y="166463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78143" y="255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47289" y="-65281"/>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234173" y="497291"/>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9488927F-AB44-EDFD-CAAC-A4B22F067C29}"/>
              </a:ext>
            </a:extLst>
          </p:cNvPr>
          <p:cNvSpPr txBox="1"/>
          <p:nvPr/>
        </p:nvSpPr>
        <p:spPr>
          <a:xfrm>
            <a:off x="11945202" y="7006494"/>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723524" y="122364"/>
            <a:ext cx="14666609"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latin typeface="Britannic Bold"/>
              </a:rPr>
              <a:t>Joining data tables in Tableau</a:t>
            </a:r>
          </a:p>
          <a:p>
            <a:endParaRPr lang="en-US" sz="4400">
              <a:latin typeface="Britannic Bold"/>
              <a:cs typeface="Calibri"/>
            </a:endParaRPr>
          </a:p>
          <a:p>
            <a:endParaRPr lang="en-US">
              <a:cs typeface="Calibri"/>
            </a:endParaRPr>
          </a:p>
        </p:txBody>
      </p:sp>
      <p:pic>
        <p:nvPicPr>
          <p:cNvPr id="2" name="Picture 2" descr="A picture containing text, clipart&#10;&#10;Description automatically generated">
            <a:extLst>
              <a:ext uri="{FF2B5EF4-FFF2-40B4-BE49-F238E27FC236}">
                <a16:creationId xmlns:a16="http://schemas.microsoft.com/office/drawing/2014/main" id="{628C3183-2FD1-6243-FBA2-BF3C4C6C04F0}"/>
              </a:ext>
            </a:extLst>
          </p:cNvPr>
          <p:cNvPicPr>
            <a:picLocks noChangeAspect="1"/>
          </p:cNvPicPr>
          <p:nvPr/>
        </p:nvPicPr>
        <p:blipFill>
          <a:blip r:embed="rId3"/>
          <a:stretch>
            <a:fillRect/>
          </a:stretch>
        </p:blipFill>
        <p:spPr>
          <a:xfrm>
            <a:off x="7732697" y="6862558"/>
            <a:ext cx="2157566" cy="1449336"/>
          </a:xfrm>
          <a:prstGeom prst="rect">
            <a:avLst/>
          </a:prstGeom>
        </p:spPr>
      </p:pic>
      <p:pic>
        <p:nvPicPr>
          <p:cNvPr id="3" name="Picture 4" descr="Diagram, venn diagram&#10;&#10;Description automatically generated">
            <a:extLst>
              <a:ext uri="{FF2B5EF4-FFF2-40B4-BE49-F238E27FC236}">
                <a16:creationId xmlns:a16="http://schemas.microsoft.com/office/drawing/2014/main" id="{45909351-EE46-44E9-8145-5EEE2EB5BC1C}"/>
              </a:ext>
            </a:extLst>
          </p:cNvPr>
          <p:cNvPicPr>
            <a:picLocks noChangeAspect="1"/>
          </p:cNvPicPr>
          <p:nvPr/>
        </p:nvPicPr>
        <p:blipFill>
          <a:blip r:embed="rId4"/>
          <a:stretch>
            <a:fillRect/>
          </a:stretch>
        </p:blipFill>
        <p:spPr>
          <a:xfrm>
            <a:off x="7680174" y="4777642"/>
            <a:ext cx="2266028" cy="1449337"/>
          </a:xfrm>
          <a:prstGeom prst="rect">
            <a:avLst/>
          </a:prstGeom>
        </p:spPr>
      </p:pic>
      <p:pic>
        <p:nvPicPr>
          <p:cNvPr id="5" name="Picture 5" descr="Diagram, venn diagram&#10;&#10;Description automatically generated">
            <a:extLst>
              <a:ext uri="{FF2B5EF4-FFF2-40B4-BE49-F238E27FC236}">
                <a16:creationId xmlns:a16="http://schemas.microsoft.com/office/drawing/2014/main" id="{B6D40C5C-D98A-1BE8-E4F1-4284AD145083}"/>
              </a:ext>
            </a:extLst>
          </p:cNvPr>
          <p:cNvPicPr>
            <a:picLocks noChangeAspect="1"/>
          </p:cNvPicPr>
          <p:nvPr/>
        </p:nvPicPr>
        <p:blipFill>
          <a:blip r:embed="rId5"/>
          <a:stretch>
            <a:fillRect/>
          </a:stretch>
        </p:blipFill>
        <p:spPr>
          <a:xfrm>
            <a:off x="7727831" y="8751444"/>
            <a:ext cx="2023908" cy="1460397"/>
          </a:xfrm>
          <a:prstGeom prst="rect">
            <a:avLst/>
          </a:prstGeom>
        </p:spPr>
      </p:pic>
      <p:pic>
        <p:nvPicPr>
          <p:cNvPr id="6" name="Picture 6" descr="Diagram, venn diagram&#10;&#10;Description automatically generated">
            <a:extLst>
              <a:ext uri="{FF2B5EF4-FFF2-40B4-BE49-F238E27FC236}">
                <a16:creationId xmlns:a16="http://schemas.microsoft.com/office/drawing/2014/main" id="{859FA58A-8B5D-CCB6-8092-0DECB57DAE4D}"/>
              </a:ext>
            </a:extLst>
          </p:cNvPr>
          <p:cNvPicPr>
            <a:picLocks noChangeAspect="1"/>
          </p:cNvPicPr>
          <p:nvPr/>
        </p:nvPicPr>
        <p:blipFill>
          <a:blip r:embed="rId6"/>
          <a:stretch>
            <a:fillRect/>
          </a:stretch>
        </p:blipFill>
        <p:spPr>
          <a:xfrm>
            <a:off x="6164401" y="1609229"/>
            <a:ext cx="5104341" cy="2684991"/>
          </a:xfrm>
          <a:prstGeom prst="rect">
            <a:avLst/>
          </a:prstGeom>
        </p:spPr>
      </p:pic>
      <p:sp>
        <p:nvSpPr>
          <p:cNvPr id="7" name="TextBox 6">
            <a:extLst>
              <a:ext uri="{FF2B5EF4-FFF2-40B4-BE49-F238E27FC236}">
                <a16:creationId xmlns:a16="http://schemas.microsoft.com/office/drawing/2014/main" id="{377EB909-8D23-EC9F-5D38-DFBFAF1A0F58}"/>
              </a:ext>
            </a:extLst>
          </p:cNvPr>
          <p:cNvSpPr txBox="1"/>
          <p:nvPr/>
        </p:nvSpPr>
        <p:spPr>
          <a:xfrm>
            <a:off x="1078270" y="1716686"/>
            <a:ext cx="4817876"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latin typeface="lato"/>
                <a:ea typeface="lato"/>
                <a:cs typeface="lato"/>
              </a:rPr>
              <a:t>A) Inner Join</a:t>
            </a:r>
          </a:p>
          <a:p>
            <a:r>
              <a:rPr lang="en-US" sz="2800">
                <a:latin typeface="lato"/>
                <a:ea typeface="lato"/>
                <a:cs typeface="lato"/>
              </a:rPr>
              <a:t>It combines only the common records from the tables. </a:t>
            </a:r>
            <a:r>
              <a:rPr lang="en-US" sz="2800">
                <a:ea typeface="+mn-lt"/>
                <a:cs typeface="+mn-lt"/>
              </a:rPr>
              <a:t>The Join tool has two input nodes, a left and a right part. Notice that it has three output nodes, the L / J / R ones, L standing for a Left Excluding Join, J = Inner Join and R = Right Excluding Join.</a:t>
            </a:r>
          </a:p>
        </p:txBody>
      </p:sp>
    </p:spTree>
    <p:extLst>
      <p:ext uri="{BB962C8B-B14F-4D97-AF65-F5344CB8AC3E}">
        <p14:creationId xmlns:p14="http://schemas.microsoft.com/office/powerpoint/2010/main" val="1089992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1166866" y="-821935"/>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324937" y="-137675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4284" y="1179436"/>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52260" y="166463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78143" y="255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47289" y="-65281"/>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234173" y="497291"/>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9488927F-AB44-EDFD-CAAC-A4B22F067C29}"/>
              </a:ext>
            </a:extLst>
          </p:cNvPr>
          <p:cNvSpPr txBox="1"/>
          <p:nvPr/>
        </p:nvSpPr>
        <p:spPr>
          <a:xfrm>
            <a:off x="11945202" y="7006494"/>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723524" y="122364"/>
            <a:ext cx="14666609"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latin typeface="Britannic Bold"/>
              </a:rPr>
              <a:t>Joining data tables in Tableau</a:t>
            </a:r>
          </a:p>
          <a:p>
            <a:endParaRPr lang="en-US" sz="4400">
              <a:latin typeface="Britannic Bold"/>
              <a:cs typeface="Calibri"/>
            </a:endParaRPr>
          </a:p>
          <a:p>
            <a:endParaRPr lang="en-US">
              <a:cs typeface="Calibri"/>
            </a:endParaRPr>
          </a:p>
        </p:txBody>
      </p:sp>
      <p:pic>
        <p:nvPicPr>
          <p:cNvPr id="2" name="Picture 2" descr="A picture containing text, clipart&#10;&#10;Description automatically generated">
            <a:extLst>
              <a:ext uri="{FF2B5EF4-FFF2-40B4-BE49-F238E27FC236}">
                <a16:creationId xmlns:a16="http://schemas.microsoft.com/office/drawing/2014/main" id="{628C3183-2FD1-6243-FBA2-BF3C4C6C04F0}"/>
              </a:ext>
            </a:extLst>
          </p:cNvPr>
          <p:cNvPicPr>
            <a:picLocks noChangeAspect="1"/>
          </p:cNvPicPr>
          <p:nvPr/>
        </p:nvPicPr>
        <p:blipFill>
          <a:blip r:embed="rId3"/>
          <a:stretch>
            <a:fillRect/>
          </a:stretch>
        </p:blipFill>
        <p:spPr>
          <a:xfrm>
            <a:off x="7732697" y="4915225"/>
            <a:ext cx="2157566" cy="1449336"/>
          </a:xfrm>
          <a:prstGeom prst="rect">
            <a:avLst/>
          </a:prstGeom>
        </p:spPr>
      </p:pic>
      <p:pic>
        <p:nvPicPr>
          <p:cNvPr id="3" name="Picture 4" descr="Diagram, venn diagram&#10;&#10;Description automatically generated">
            <a:extLst>
              <a:ext uri="{FF2B5EF4-FFF2-40B4-BE49-F238E27FC236}">
                <a16:creationId xmlns:a16="http://schemas.microsoft.com/office/drawing/2014/main" id="{45909351-EE46-44E9-8145-5EEE2EB5BC1C}"/>
              </a:ext>
            </a:extLst>
          </p:cNvPr>
          <p:cNvPicPr>
            <a:picLocks noChangeAspect="1"/>
          </p:cNvPicPr>
          <p:nvPr/>
        </p:nvPicPr>
        <p:blipFill>
          <a:blip r:embed="rId4"/>
          <a:stretch>
            <a:fillRect/>
          </a:stretch>
        </p:blipFill>
        <p:spPr>
          <a:xfrm>
            <a:off x="6547757" y="1496809"/>
            <a:ext cx="4753111" cy="2941587"/>
          </a:xfrm>
          <a:prstGeom prst="rect">
            <a:avLst/>
          </a:prstGeom>
        </p:spPr>
      </p:pic>
      <p:pic>
        <p:nvPicPr>
          <p:cNvPr id="5" name="Picture 5" descr="Diagram, venn diagram&#10;&#10;Description automatically generated">
            <a:extLst>
              <a:ext uri="{FF2B5EF4-FFF2-40B4-BE49-F238E27FC236}">
                <a16:creationId xmlns:a16="http://schemas.microsoft.com/office/drawing/2014/main" id="{B6D40C5C-D98A-1BE8-E4F1-4284AD145083}"/>
              </a:ext>
            </a:extLst>
          </p:cNvPr>
          <p:cNvPicPr>
            <a:picLocks noChangeAspect="1"/>
          </p:cNvPicPr>
          <p:nvPr/>
        </p:nvPicPr>
        <p:blipFill>
          <a:blip r:embed="rId5"/>
          <a:stretch>
            <a:fillRect/>
          </a:stretch>
        </p:blipFill>
        <p:spPr>
          <a:xfrm>
            <a:off x="7865414" y="7163944"/>
            <a:ext cx="2023908" cy="1460397"/>
          </a:xfrm>
          <a:prstGeom prst="rect">
            <a:avLst/>
          </a:prstGeom>
        </p:spPr>
      </p:pic>
      <p:pic>
        <p:nvPicPr>
          <p:cNvPr id="6" name="Picture 6" descr="Diagram, venn diagram&#10;&#10;Description automatically generated">
            <a:extLst>
              <a:ext uri="{FF2B5EF4-FFF2-40B4-BE49-F238E27FC236}">
                <a16:creationId xmlns:a16="http://schemas.microsoft.com/office/drawing/2014/main" id="{859FA58A-8B5D-CCB6-8092-0DECB57DAE4D}"/>
              </a:ext>
            </a:extLst>
          </p:cNvPr>
          <p:cNvPicPr>
            <a:picLocks noChangeAspect="1"/>
          </p:cNvPicPr>
          <p:nvPr/>
        </p:nvPicPr>
        <p:blipFill>
          <a:blip r:embed="rId6"/>
          <a:stretch>
            <a:fillRect/>
          </a:stretch>
        </p:blipFill>
        <p:spPr>
          <a:xfrm>
            <a:off x="7497900" y="-2052604"/>
            <a:ext cx="2479676" cy="1732491"/>
          </a:xfrm>
          <a:prstGeom prst="rect">
            <a:avLst/>
          </a:prstGeom>
        </p:spPr>
      </p:pic>
      <p:sp>
        <p:nvSpPr>
          <p:cNvPr id="7" name="TextBox 6">
            <a:extLst>
              <a:ext uri="{FF2B5EF4-FFF2-40B4-BE49-F238E27FC236}">
                <a16:creationId xmlns:a16="http://schemas.microsoft.com/office/drawing/2014/main" id="{AD970CE7-88EB-580F-B6CD-C926ADFA1AD1}"/>
              </a:ext>
            </a:extLst>
          </p:cNvPr>
          <p:cNvSpPr txBox="1"/>
          <p:nvPr/>
        </p:nvSpPr>
        <p:spPr>
          <a:xfrm>
            <a:off x="1262284" y="1676401"/>
            <a:ext cx="5220043"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a:ea typeface="+mn-lt"/>
                <a:cs typeface="+mn-lt"/>
              </a:rPr>
              <a:t>B) Right Join</a:t>
            </a:r>
            <a:endParaRPr lang="en-US" sz="3600">
              <a:ea typeface="Calibri"/>
              <a:cs typeface="Calibri"/>
            </a:endParaRPr>
          </a:p>
          <a:p>
            <a:r>
              <a:rPr lang="en-US" sz="3600">
                <a:ea typeface="+mn-lt"/>
                <a:cs typeface="+mn-lt"/>
              </a:rPr>
              <a:t>A ‘Right Join’ returns all records from the second data table (Geography) and the matching records from the first table.</a:t>
            </a:r>
            <a:endParaRPr lang="en-US" sz="3600"/>
          </a:p>
          <a:p>
            <a:br>
              <a:rPr lang="en-US"/>
            </a:br>
            <a:endParaRPr lang="en-US"/>
          </a:p>
          <a:p>
            <a:endParaRPr lang="en-US" sz="2800" b="1">
              <a:latin typeface="lato"/>
              <a:ea typeface="lato"/>
              <a:cs typeface="lato"/>
            </a:endParaRPr>
          </a:p>
        </p:txBody>
      </p:sp>
    </p:spTree>
    <p:extLst>
      <p:ext uri="{BB962C8B-B14F-4D97-AF65-F5344CB8AC3E}">
        <p14:creationId xmlns:p14="http://schemas.microsoft.com/office/powerpoint/2010/main" val="40713146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1166866" y="-821935"/>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324937" y="-137675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4284" y="1179436"/>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52260" y="166463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78143" y="255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47289" y="-65281"/>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234173" y="497291"/>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9488927F-AB44-EDFD-CAAC-A4B22F067C29}"/>
              </a:ext>
            </a:extLst>
          </p:cNvPr>
          <p:cNvSpPr txBox="1"/>
          <p:nvPr/>
        </p:nvSpPr>
        <p:spPr>
          <a:xfrm>
            <a:off x="11945202" y="7006494"/>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723524" y="122364"/>
            <a:ext cx="14666609"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latin typeface="Britannic Bold"/>
              </a:rPr>
              <a:t>Joining data tables in Tableau</a:t>
            </a:r>
          </a:p>
          <a:p>
            <a:endParaRPr lang="en-US" sz="4400">
              <a:latin typeface="Britannic Bold"/>
              <a:cs typeface="Calibri"/>
            </a:endParaRPr>
          </a:p>
          <a:p>
            <a:endParaRPr lang="en-US">
              <a:cs typeface="Calibri"/>
            </a:endParaRPr>
          </a:p>
        </p:txBody>
      </p:sp>
      <p:pic>
        <p:nvPicPr>
          <p:cNvPr id="2" name="Picture 2" descr="A picture containing text, clipart&#10;&#10;Description automatically generated">
            <a:extLst>
              <a:ext uri="{FF2B5EF4-FFF2-40B4-BE49-F238E27FC236}">
                <a16:creationId xmlns:a16="http://schemas.microsoft.com/office/drawing/2014/main" id="{628C3183-2FD1-6243-FBA2-BF3C4C6C04F0}"/>
              </a:ext>
            </a:extLst>
          </p:cNvPr>
          <p:cNvPicPr>
            <a:picLocks noChangeAspect="1"/>
          </p:cNvPicPr>
          <p:nvPr/>
        </p:nvPicPr>
        <p:blipFill>
          <a:blip r:embed="rId3"/>
          <a:stretch>
            <a:fillRect/>
          </a:stretch>
        </p:blipFill>
        <p:spPr>
          <a:xfrm>
            <a:off x="6505031" y="1803725"/>
            <a:ext cx="4761066" cy="3142669"/>
          </a:xfrm>
          <a:prstGeom prst="rect">
            <a:avLst/>
          </a:prstGeom>
        </p:spPr>
      </p:pic>
      <p:pic>
        <p:nvPicPr>
          <p:cNvPr id="3" name="Picture 4" descr="Diagram, venn diagram&#10;&#10;Description automatically generated">
            <a:extLst>
              <a:ext uri="{FF2B5EF4-FFF2-40B4-BE49-F238E27FC236}">
                <a16:creationId xmlns:a16="http://schemas.microsoft.com/office/drawing/2014/main" id="{45909351-EE46-44E9-8145-5EEE2EB5BC1C}"/>
              </a:ext>
            </a:extLst>
          </p:cNvPr>
          <p:cNvPicPr>
            <a:picLocks noChangeAspect="1"/>
          </p:cNvPicPr>
          <p:nvPr/>
        </p:nvPicPr>
        <p:blipFill>
          <a:blip r:embed="rId4"/>
          <a:stretch>
            <a:fillRect/>
          </a:stretch>
        </p:blipFill>
        <p:spPr>
          <a:xfrm>
            <a:off x="7532007" y="-2048609"/>
            <a:ext cx="2266029" cy="1735088"/>
          </a:xfrm>
          <a:prstGeom prst="rect">
            <a:avLst/>
          </a:prstGeom>
        </p:spPr>
      </p:pic>
      <p:pic>
        <p:nvPicPr>
          <p:cNvPr id="5" name="Picture 5" descr="Diagram, venn diagram&#10;&#10;Description automatically generated">
            <a:extLst>
              <a:ext uri="{FF2B5EF4-FFF2-40B4-BE49-F238E27FC236}">
                <a16:creationId xmlns:a16="http://schemas.microsoft.com/office/drawing/2014/main" id="{B6D40C5C-D98A-1BE8-E4F1-4284AD145083}"/>
              </a:ext>
            </a:extLst>
          </p:cNvPr>
          <p:cNvPicPr>
            <a:picLocks noChangeAspect="1"/>
          </p:cNvPicPr>
          <p:nvPr/>
        </p:nvPicPr>
        <p:blipFill>
          <a:blip r:embed="rId5"/>
          <a:stretch>
            <a:fillRect/>
          </a:stretch>
        </p:blipFill>
        <p:spPr>
          <a:xfrm>
            <a:off x="7960664" y="5206027"/>
            <a:ext cx="2023908" cy="1460397"/>
          </a:xfrm>
          <a:prstGeom prst="rect">
            <a:avLst/>
          </a:prstGeom>
        </p:spPr>
      </p:pic>
      <p:pic>
        <p:nvPicPr>
          <p:cNvPr id="6" name="Picture 6" descr="Diagram, venn diagram&#10;&#10;Description automatically generated">
            <a:extLst>
              <a:ext uri="{FF2B5EF4-FFF2-40B4-BE49-F238E27FC236}">
                <a16:creationId xmlns:a16="http://schemas.microsoft.com/office/drawing/2014/main" id="{859FA58A-8B5D-CCB6-8092-0DECB57DAE4D}"/>
              </a:ext>
            </a:extLst>
          </p:cNvPr>
          <p:cNvPicPr>
            <a:picLocks noChangeAspect="1"/>
          </p:cNvPicPr>
          <p:nvPr/>
        </p:nvPicPr>
        <p:blipFill>
          <a:blip r:embed="rId6"/>
          <a:stretch>
            <a:fillRect/>
          </a:stretch>
        </p:blipFill>
        <p:spPr>
          <a:xfrm>
            <a:off x="7497900" y="-2052604"/>
            <a:ext cx="2479676" cy="1732491"/>
          </a:xfrm>
          <a:prstGeom prst="rect">
            <a:avLst/>
          </a:prstGeom>
        </p:spPr>
      </p:pic>
      <p:sp>
        <p:nvSpPr>
          <p:cNvPr id="7" name="TextBox 6">
            <a:extLst>
              <a:ext uri="{FF2B5EF4-FFF2-40B4-BE49-F238E27FC236}">
                <a16:creationId xmlns:a16="http://schemas.microsoft.com/office/drawing/2014/main" id="{412FEC55-BCCF-3988-C08A-C13A752B3A2D}"/>
              </a:ext>
            </a:extLst>
          </p:cNvPr>
          <p:cNvSpPr txBox="1"/>
          <p:nvPr/>
        </p:nvSpPr>
        <p:spPr>
          <a:xfrm>
            <a:off x="2204201" y="2099734"/>
            <a:ext cx="3727793"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ea typeface="+mn-lt"/>
                <a:cs typeface="+mn-lt"/>
              </a:rPr>
              <a:t>C) Left Join</a:t>
            </a:r>
            <a:endParaRPr lang="en-US" sz="2800">
              <a:ea typeface="Calibri"/>
              <a:cs typeface="Calibri"/>
            </a:endParaRPr>
          </a:p>
          <a:p>
            <a:r>
              <a:rPr lang="en-US" sz="2800">
                <a:ea typeface="+mn-lt"/>
                <a:cs typeface="+mn-lt"/>
              </a:rPr>
              <a:t>This will include all records from the first table (Players) and all matching records from the second table.</a:t>
            </a:r>
            <a:endParaRPr lang="en-US" sz="2800"/>
          </a:p>
          <a:p>
            <a:endParaRPr lang="en-US" sz="2800" b="1">
              <a:latin typeface="lato"/>
              <a:ea typeface="lato"/>
              <a:cs typeface="lato"/>
            </a:endParaRPr>
          </a:p>
        </p:txBody>
      </p:sp>
    </p:spTree>
    <p:extLst>
      <p:ext uri="{BB962C8B-B14F-4D97-AF65-F5344CB8AC3E}">
        <p14:creationId xmlns:p14="http://schemas.microsoft.com/office/powerpoint/2010/main" val="53368670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1166866" y="-821935"/>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324937" y="-137675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94284" y="1179436"/>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152260" y="166463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78143" y="255737"/>
            <a:ext cx="583682" cy="631765"/>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47289" y="-65281"/>
            <a:ext cx="583683" cy="57031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234173" y="497291"/>
            <a:ext cx="583683" cy="680927"/>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9488927F-AB44-EDFD-CAAC-A4B22F067C29}"/>
              </a:ext>
            </a:extLst>
          </p:cNvPr>
          <p:cNvSpPr txBox="1"/>
          <p:nvPr/>
        </p:nvSpPr>
        <p:spPr>
          <a:xfrm>
            <a:off x="11945202" y="7006494"/>
            <a:ext cx="879909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ea typeface="PMingLiU"/>
                <a:cs typeface="Calibri"/>
              </a:rPr>
              <a:t>A Data source can be saved which makes it easily available.</a:t>
            </a:r>
          </a:p>
          <a:p>
            <a:endParaRPr lang="en-US" sz="2800">
              <a:latin typeface="Batang"/>
              <a:ea typeface="PMingLiU"/>
              <a:cs typeface="Calibri"/>
            </a:endParaRPr>
          </a:p>
          <a:p>
            <a:r>
              <a:rPr lang="en-US" sz="2800">
                <a:latin typeface="Batang"/>
                <a:ea typeface="PMingLiU"/>
                <a:cs typeface="Calibri"/>
              </a:rPr>
              <a:t>Or it can be published to tableau online or tableau server</a:t>
            </a:r>
          </a:p>
        </p:txBody>
      </p:sp>
      <p:sp>
        <p:nvSpPr>
          <p:cNvPr id="24" name="TextBox 23">
            <a:extLst>
              <a:ext uri="{FF2B5EF4-FFF2-40B4-BE49-F238E27FC236}">
                <a16:creationId xmlns:a16="http://schemas.microsoft.com/office/drawing/2014/main" id="{CC71ACE0-DB65-4C3D-A015-7B6252A026FA}"/>
              </a:ext>
            </a:extLst>
          </p:cNvPr>
          <p:cNvSpPr txBox="1"/>
          <p:nvPr/>
        </p:nvSpPr>
        <p:spPr>
          <a:xfrm>
            <a:off x="723524" y="122364"/>
            <a:ext cx="14666609" cy="17851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a:latin typeface="Britannic Bold"/>
              </a:rPr>
              <a:t>Joining data tables in Tableau</a:t>
            </a:r>
          </a:p>
          <a:p>
            <a:endParaRPr lang="en-US" sz="4400">
              <a:latin typeface="Britannic Bold"/>
              <a:cs typeface="Calibri"/>
            </a:endParaRPr>
          </a:p>
          <a:p>
            <a:endParaRPr lang="en-US">
              <a:cs typeface="Calibri"/>
            </a:endParaRPr>
          </a:p>
        </p:txBody>
      </p:sp>
      <p:pic>
        <p:nvPicPr>
          <p:cNvPr id="2" name="Picture 2" descr="A picture containing text, clipart&#10;&#10;Description automatically generated">
            <a:extLst>
              <a:ext uri="{FF2B5EF4-FFF2-40B4-BE49-F238E27FC236}">
                <a16:creationId xmlns:a16="http://schemas.microsoft.com/office/drawing/2014/main" id="{628C3183-2FD1-6243-FBA2-BF3C4C6C04F0}"/>
              </a:ext>
            </a:extLst>
          </p:cNvPr>
          <p:cNvPicPr>
            <a:picLocks noChangeAspect="1"/>
          </p:cNvPicPr>
          <p:nvPr/>
        </p:nvPicPr>
        <p:blipFill>
          <a:blip r:embed="rId3"/>
          <a:stretch>
            <a:fillRect/>
          </a:stretch>
        </p:blipFill>
        <p:spPr>
          <a:xfrm>
            <a:off x="7499864" y="-1921608"/>
            <a:ext cx="2527983" cy="1682169"/>
          </a:xfrm>
          <a:prstGeom prst="rect">
            <a:avLst/>
          </a:prstGeom>
        </p:spPr>
      </p:pic>
      <p:pic>
        <p:nvPicPr>
          <p:cNvPr id="3" name="Picture 4" descr="Diagram, venn diagram&#10;&#10;Description automatically generated">
            <a:extLst>
              <a:ext uri="{FF2B5EF4-FFF2-40B4-BE49-F238E27FC236}">
                <a16:creationId xmlns:a16="http://schemas.microsoft.com/office/drawing/2014/main" id="{45909351-EE46-44E9-8145-5EEE2EB5BC1C}"/>
              </a:ext>
            </a:extLst>
          </p:cNvPr>
          <p:cNvPicPr>
            <a:picLocks noChangeAspect="1"/>
          </p:cNvPicPr>
          <p:nvPr/>
        </p:nvPicPr>
        <p:blipFill>
          <a:blip r:embed="rId4"/>
          <a:stretch>
            <a:fillRect/>
          </a:stretch>
        </p:blipFill>
        <p:spPr>
          <a:xfrm>
            <a:off x="7532007" y="-2048609"/>
            <a:ext cx="2266029" cy="1735088"/>
          </a:xfrm>
          <a:prstGeom prst="rect">
            <a:avLst/>
          </a:prstGeom>
        </p:spPr>
      </p:pic>
      <p:pic>
        <p:nvPicPr>
          <p:cNvPr id="5" name="Picture 5" descr="Diagram, venn diagram&#10;&#10;Description automatically generated">
            <a:extLst>
              <a:ext uri="{FF2B5EF4-FFF2-40B4-BE49-F238E27FC236}">
                <a16:creationId xmlns:a16="http://schemas.microsoft.com/office/drawing/2014/main" id="{B6D40C5C-D98A-1BE8-E4F1-4284AD145083}"/>
              </a:ext>
            </a:extLst>
          </p:cNvPr>
          <p:cNvPicPr>
            <a:picLocks noChangeAspect="1"/>
          </p:cNvPicPr>
          <p:nvPr/>
        </p:nvPicPr>
        <p:blipFill>
          <a:blip r:embed="rId5"/>
          <a:stretch>
            <a:fillRect/>
          </a:stretch>
        </p:blipFill>
        <p:spPr>
          <a:xfrm>
            <a:off x="6404914" y="1904027"/>
            <a:ext cx="4669741" cy="3058480"/>
          </a:xfrm>
          <a:prstGeom prst="rect">
            <a:avLst/>
          </a:prstGeom>
        </p:spPr>
      </p:pic>
      <p:pic>
        <p:nvPicPr>
          <p:cNvPr id="6" name="Picture 6" descr="Diagram, venn diagram&#10;&#10;Description automatically generated">
            <a:extLst>
              <a:ext uri="{FF2B5EF4-FFF2-40B4-BE49-F238E27FC236}">
                <a16:creationId xmlns:a16="http://schemas.microsoft.com/office/drawing/2014/main" id="{859FA58A-8B5D-CCB6-8092-0DECB57DAE4D}"/>
              </a:ext>
            </a:extLst>
          </p:cNvPr>
          <p:cNvPicPr>
            <a:picLocks noChangeAspect="1"/>
          </p:cNvPicPr>
          <p:nvPr/>
        </p:nvPicPr>
        <p:blipFill>
          <a:blip r:embed="rId6"/>
          <a:stretch>
            <a:fillRect/>
          </a:stretch>
        </p:blipFill>
        <p:spPr>
          <a:xfrm>
            <a:off x="7497900" y="-2052604"/>
            <a:ext cx="2479676" cy="1732491"/>
          </a:xfrm>
          <a:prstGeom prst="rect">
            <a:avLst/>
          </a:prstGeom>
        </p:spPr>
      </p:pic>
      <p:sp>
        <p:nvSpPr>
          <p:cNvPr id="7" name="TextBox 6">
            <a:extLst>
              <a:ext uri="{FF2B5EF4-FFF2-40B4-BE49-F238E27FC236}">
                <a16:creationId xmlns:a16="http://schemas.microsoft.com/office/drawing/2014/main" id="{E40EA8BD-F833-AE19-7C20-E8F5387236AC}"/>
              </a:ext>
            </a:extLst>
          </p:cNvPr>
          <p:cNvSpPr txBox="1"/>
          <p:nvPr/>
        </p:nvSpPr>
        <p:spPr>
          <a:xfrm>
            <a:off x="987117" y="2163233"/>
            <a:ext cx="5230626"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ea typeface="+mn-lt"/>
                <a:cs typeface="+mn-lt"/>
              </a:rPr>
              <a:t>D) Full Outer Join</a:t>
            </a:r>
            <a:endParaRPr lang="en-US" sz="4000">
              <a:ea typeface="Calibri"/>
              <a:cs typeface="Calibri"/>
            </a:endParaRPr>
          </a:p>
          <a:p>
            <a:r>
              <a:rPr lang="en-US" sz="4000">
                <a:ea typeface="+mn-lt"/>
                <a:cs typeface="+mn-lt"/>
              </a:rPr>
              <a:t>This type of join returns all records </a:t>
            </a:r>
            <a:endParaRPr lang="en-US" sz="4000"/>
          </a:p>
          <a:p>
            <a:endParaRPr lang="en-US" sz="3600" b="1">
              <a:ea typeface="Calibri"/>
              <a:cs typeface="Calibri"/>
            </a:endParaRPr>
          </a:p>
          <a:p>
            <a:br>
              <a:rPr lang="en-US"/>
            </a:br>
            <a:endParaRPr lang="en-US"/>
          </a:p>
          <a:p>
            <a:endParaRPr lang="en-US" sz="2800" b="1">
              <a:latin typeface="lato"/>
              <a:ea typeface="lato"/>
              <a:cs typeface="lato"/>
            </a:endParaRPr>
          </a:p>
        </p:txBody>
      </p:sp>
    </p:spTree>
    <p:extLst>
      <p:ext uri="{BB962C8B-B14F-4D97-AF65-F5344CB8AC3E}">
        <p14:creationId xmlns:p14="http://schemas.microsoft.com/office/powerpoint/2010/main" val="29429848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41485" y="620676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29984" y="581472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a:blip r:embed="rId3"/>
          <a:stretch>
            <a:fillRect/>
          </a:stretch>
        </p:blipFill>
        <p:spPr>
          <a:xfrm>
            <a:off x="895586" y="455164"/>
            <a:ext cx="10438458" cy="5317375"/>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12448309" y="1050302"/>
            <a:ext cx="2743200" cy="1432306"/>
          </a:xfrm>
          <a:prstGeom prst="rect">
            <a:avLst/>
          </a:prstGeom>
        </p:spPr>
      </p:pic>
    </p:spTree>
    <p:extLst>
      <p:ext uri="{BB962C8B-B14F-4D97-AF65-F5344CB8AC3E}">
        <p14:creationId xmlns:p14="http://schemas.microsoft.com/office/powerpoint/2010/main" val="36788041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41485" y="620676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29984" y="581472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1945" t="10687" r="50000" b="46374"/>
          <a:stretch/>
        </p:blipFill>
        <p:spPr>
          <a:xfrm>
            <a:off x="422706" y="618761"/>
            <a:ext cx="5016201" cy="2283228"/>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25589" y="674382"/>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12354560" y="1239765"/>
            <a:ext cx="2743200" cy="1635270"/>
          </a:xfrm>
          <a:prstGeom prst="rect">
            <a:avLst/>
          </a:prstGeom>
        </p:spPr>
      </p:pic>
      <p:sp>
        <p:nvSpPr>
          <p:cNvPr id="5" name="TextBox 4">
            <a:extLst>
              <a:ext uri="{FF2B5EF4-FFF2-40B4-BE49-F238E27FC236}">
                <a16:creationId xmlns:a16="http://schemas.microsoft.com/office/drawing/2014/main" id="{1622129C-25F2-FDA5-0A54-AF9F40B655AC}"/>
              </a:ext>
            </a:extLst>
          </p:cNvPr>
          <p:cNvSpPr txBox="1"/>
          <p:nvPr/>
        </p:nvSpPr>
        <p:spPr>
          <a:xfrm>
            <a:off x="794657" y="3646715"/>
            <a:ext cx="4038600"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rPr>
              <a:t>Sales by category  </a:t>
            </a:r>
            <a:endParaRPr lang="en-US"/>
          </a:p>
          <a:p>
            <a:pPr marL="457200" indent="-457200">
              <a:buFont typeface="Arial"/>
              <a:buChar char="•"/>
            </a:pPr>
            <a:r>
              <a:rPr lang="en-US" sz="2800">
                <a:latin typeface="Batang"/>
                <a:ea typeface="Batang"/>
              </a:rPr>
              <a:t>Pie chart</a:t>
            </a:r>
          </a:p>
          <a:p>
            <a:pPr marL="457200" indent="-457200">
              <a:buFont typeface="Arial"/>
              <a:buChar char="•"/>
            </a:pPr>
            <a:r>
              <a:rPr lang="en-US" sz="2800">
                <a:latin typeface="Batang"/>
                <a:ea typeface="Batang"/>
              </a:rPr>
              <a:t>Border</a:t>
            </a:r>
          </a:p>
          <a:p>
            <a:pPr marL="457200" indent="-457200">
              <a:buFont typeface="Arial"/>
              <a:buChar char="•"/>
            </a:pPr>
            <a:r>
              <a:rPr lang="en-US" sz="2800">
                <a:latin typeface="Batang"/>
                <a:ea typeface="Batang"/>
              </a:rPr>
              <a:t>Labels (formatted)</a:t>
            </a:r>
          </a:p>
          <a:p>
            <a:pPr marL="457200" indent="-457200">
              <a:buFont typeface="Arial"/>
              <a:buChar char="•"/>
            </a:pPr>
            <a:endParaRPr lang="en-US" sz="2800">
              <a:latin typeface="Batang"/>
              <a:ea typeface="Batang"/>
            </a:endParaRPr>
          </a:p>
          <a:p>
            <a:pPr marL="457200" indent="-457200">
              <a:buFont typeface="Arial"/>
              <a:buChar char="•"/>
            </a:pPr>
            <a:endParaRPr lang="en-US" sz="2800">
              <a:latin typeface="Batang"/>
              <a:ea typeface="Batang"/>
            </a:endParaRPr>
          </a:p>
          <a:p>
            <a:endParaRPr lang="en-US" sz="2800">
              <a:latin typeface="Batang"/>
              <a:ea typeface="Batang"/>
            </a:endParaRPr>
          </a:p>
        </p:txBody>
      </p:sp>
    </p:spTree>
    <p:extLst>
      <p:ext uri="{BB962C8B-B14F-4D97-AF65-F5344CB8AC3E}">
        <p14:creationId xmlns:p14="http://schemas.microsoft.com/office/powerpoint/2010/main" val="14775721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00845" y="643028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90944" y="603824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2043" t="53065" r="50000" b="3831"/>
          <a:stretch/>
        </p:blipFill>
        <p:spPr>
          <a:xfrm>
            <a:off x="270306" y="1797321"/>
            <a:ext cx="5006095" cy="2291988"/>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537200" y="52856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12395200" y="1422480"/>
            <a:ext cx="2743200" cy="1635601"/>
          </a:xfrm>
          <a:prstGeom prst="rect">
            <a:avLst/>
          </a:prstGeom>
        </p:spPr>
      </p:pic>
      <p:sp>
        <p:nvSpPr>
          <p:cNvPr id="6" name="TextBox 5">
            <a:extLst>
              <a:ext uri="{FF2B5EF4-FFF2-40B4-BE49-F238E27FC236}">
                <a16:creationId xmlns:a16="http://schemas.microsoft.com/office/drawing/2014/main" id="{5D009BD9-83D5-2930-18FE-D619D6D70AD5}"/>
              </a:ext>
            </a:extLst>
          </p:cNvPr>
          <p:cNvSpPr txBox="1"/>
          <p:nvPr/>
        </p:nvSpPr>
        <p:spPr>
          <a:xfrm>
            <a:off x="664029" y="4234543"/>
            <a:ext cx="4071257"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rPr>
              <a:t>Region by sales</a:t>
            </a:r>
          </a:p>
          <a:p>
            <a:pPr marL="457200" indent="-457200">
              <a:buFont typeface="Arial"/>
              <a:buChar char="•"/>
            </a:pPr>
            <a:r>
              <a:rPr lang="en-US" sz="2800">
                <a:latin typeface="Batang"/>
                <a:ea typeface="Batang"/>
              </a:rPr>
              <a:t>Bubble chart</a:t>
            </a:r>
          </a:p>
          <a:p>
            <a:pPr marL="457200" indent="-457200">
              <a:buFont typeface="Arial"/>
              <a:buChar char="•"/>
            </a:pPr>
            <a:r>
              <a:rPr lang="en-US" sz="2800">
                <a:latin typeface="Batang"/>
                <a:ea typeface="Batang"/>
              </a:rPr>
              <a:t>boarder</a:t>
            </a:r>
          </a:p>
        </p:txBody>
      </p:sp>
    </p:spTree>
    <p:extLst>
      <p:ext uri="{BB962C8B-B14F-4D97-AF65-F5344CB8AC3E}">
        <p14:creationId xmlns:p14="http://schemas.microsoft.com/office/powerpoint/2010/main" val="3742706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00845" y="643028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90944" y="603824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49659" t="53065" r="1947" b="3065"/>
          <a:stretch/>
        </p:blipFill>
        <p:spPr>
          <a:xfrm>
            <a:off x="422706" y="598441"/>
            <a:ext cx="5051577" cy="2332711"/>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16880" y="436960"/>
            <a:ext cx="6116320" cy="5577681"/>
          </a:xfrm>
          <a:prstGeom prst="rect">
            <a:avLst/>
          </a:prstGeom>
        </p:spPr>
      </p:pic>
      <p:pic>
        <p:nvPicPr>
          <p:cNvPr id="6" name="Picture 6" descr="A screenshot of a graph&#10;&#10;Description automatically generated">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12760960" y="988706"/>
            <a:ext cx="2743200" cy="1446508"/>
          </a:xfrm>
          <a:prstGeom prst="rect">
            <a:avLst/>
          </a:prstGeom>
        </p:spPr>
      </p:pic>
      <p:sp>
        <p:nvSpPr>
          <p:cNvPr id="7" name="TextBox 6">
            <a:extLst>
              <a:ext uri="{FF2B5EF4-FFF2-40B4-BE49-F238E27FC236}">
                <a16:creationId xmlns:a16="http://schemas.microsoft.com/office/drawing/2014/main" id="{7778E9FE-F56D-196A-4C14-0A3CC241BD81}"/>
              </a:ext>
            </a:extLst>
          </p:cNvPr>
          <p:cNvSpPr txBox="1"/>
          <p:nvPr/>
        </p:nvSpPr>
        <p:spPr>
          <a:xfrm>
            <a:off x="478972" y="3614057"/>
            <a:ext cx="5072742"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rPr>
              <a:t>Segment by sales of profit</a:t>
            </a:r>
          </a:p>
          <a:p>
            <a:pPr marL="457200" indent="-457200">
              <a:buFont typeface="Arial"/>
              <a:buChar char="•"/>
            </a:pPr>
            <a:r>
              <a:rPr lang="en-US" sz="2800">
                <a:latin typeface="Batang"/>
                <a:ea typeface="Batang"/>
              </a:rPr>
              <a:t>Tree map</a:t>
            </a:r>
          </a:p>
          <a:p>
            <a:endParaRPr lang="en-US" sz="2800">
              <a:latin typeface="Batang"/>
              <a:ea typeface="Batang"/>
            </a:endParaRPr>
          </a:p>
        </p:txBody>
      </p:sp>
    </p:spTree>
    <p:extLst>
      <p:ext uri="{BB962C8B-B14F-4D97-AF65-F5344CB8AC3E}">
        <p14:creationId xmlns:p14="http://schemas.microsoft.com/office/powerpoint/2010/main" val="3900465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00845" y="643028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90944" y="603824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50341" t="10728" r="2337" b="46552"/>
          <a:stretch/>
        </p:blipFill>
        <p:spPr>
          <a:xfrm>
            <a:off x="524306" y="1462041"/>
            <a:ext cx="4939779" cy="2271595"/>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98160" y="-6990000"/>
            <a:ext cx="6116320" cy="5577681"/>
          </a:xfrm>
          <a:prstGeom prst="rect">
            <a:avLst/>
          </a:prstGeom>
        </p:spPr>
      </p:pic>
      <p:pic>
        <p:nvPicPr>
          <p:cNvPr id="6" name="Picture 6">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5638800" y="348626"/>
            <a:ext cx="6522720" cy="5520668"/>
          </a:xfrm>
          <a:prstGeom prst="rect">
            <a:avLst/>
          </a:prstGeom>
        </p:spPr>
      </p:pic>
      <p:pic>
        <p:nvPicPr>
          <p:cNvPr id="8" name="Picture 2" descr="A screenshot of a dashboard&#10;&#10;Description automatically generated">
            <a:extLst>
              <a:ext uri="{FF2B5EF4-FFF2-40B4-BE49-F238E27FC236}">
                <a16:creationId xmlns:a16="http://schemas.microsoft.com/office/drawing/2014/main" id="{92FFCA79-7FB4-8833-3B52-5D212E15B425}"/>
              </a:ext>
            </a:extLst>
          </p:cNvPr>
          <p:cNvPicPr>
            <a:picLocks noChangeAspect="1"/>
          </p:cNvPicPr>
          <p:nvPr/>
        </p:nvPicPr>
        <p:blipFill>
          <a:blip r:embed="rId3"/>
          <a:stretch>
            <a:fillRect/>
          </a:stretch>
        </p:blipFill>
        <p:spPr>
          <a:xfrm>
            <a:off x="12671026" y="-357636"/>
            <a:ext cx="10438458" cy="5317375"/>
          </a:xfrm>
          <a:prstGeom prst="rect">
            <a:avLst/>
          </a:prstGeom>
        </p:spPr>
      </p:pic>
      <p:sp>
        <p:nvSpPr>
          <p:cNvPr id="7" name="TextBox 6">
            <a:extLst>
              <a:ext uri="{FF2B5EF4-FFF2-40B4-BE49-F238E27FC236}">
                <a16:creationId xmlns:a16="http://schemas.microsoft.com/office/drawing/2014/main" id="{63E55482-02CE-50D2-EB82-AD0AD2C67CA3}"/>
              </a:ext>
            </a:extLst>
          </p:cNvPr>
          <p:cNvSpPr txBox="1"/>
          <p:nvPr/>
        </p:nvSpPr>
        <p:spPr>
          <a:xfrm>
            <a:off x="522515" y="4005943"/>
            <a:ext cx="4822370"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Batang"/>
              </a:rPr>
              <a:t>Sub category by profit</a:t>
            </a:r>
          </a:p>
          <a:p>
            <a:pPr marL="457200" indent="-457200">
              <a:buFont typeface="Arial"/>
              <a:buChar char="•"/>
            </a:pPr>
            <a:r>
              <a:rPr lang="en-US" sz="2800">
                <a:latin typeface="Batang"/>
                <a:ea typeface="Batang"/>
                <a:cs typeface="Calibri" panose="020F0502020204030204"/>
              </a:rPr>
              <a:t>Bar chart</a:t>
            </a:r>
          </a:p>
          <a:p>
            <a:pPr marL="457200" indent="-457200">
              <a:buFont typeface="Arial"/>
              <a:buChar char="•"/>
            </a:pPr>
            <a:r>
              <a:rPr lang="en-US" sz="2800">
                <a:latin typeface="Batang"/>
                <a:ea typeface="Batang"/>
                <a:cs typeface="Calibri" panose="020F0502020204030204"/>
              </a:rPr>
              <a:t>Border</a:t>
            </a:r>
          </a:p>
          <a:p>
            <a:pPr marL="457200" indent="-457200">
              <a:buFont typeface="Arial"/>
              <a:buChar char="•"/>
            </a:pPr>
            <a:r>
              <a:rPr lang="en-US" sz="2800">
                <a:latin typeface="Batang"/>
                <a:ea typeface="Batang"/>
                <a:cs typeface="Calibri" panose="020F0502020204030204"/>
              </a:rPr>
              <a:t>Sub category in color</a:t>
            </a:r>
          </a:p>
        </p:txBody>
      </p:sp>
    </p:spTree>
    <p:extLst>
      <p:ext uri="{BB962C8B-B14F-4D97-AF65-F5344CB8AC3E}">
        <p14:creationId xmlns:p14="http://schemas.microsoft.com/office/powerpoint/2010/main" val="1541743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110BA79A-8EF3-830B-87D7-590426CCEAE1}"/>
              </a:ext>
            </a:extLst>
          </p:cNvPr>
          <p:cNvSpPr/>
          <p:nvPr/>
        </p:nvSpPr>
        <p:spPr>
          <a:xfrm>
            <a:off x="761999" y="2370668"/>
            <a:ext cx="2539999" cy="3555999"/>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Logo&#10;&#10;Description automatically generated">
            <a:extLst>
              <a:ext uri="{FF2B5EF4-FFF2-40B4-BE49-F238E27FC236}">
                <a16:creationId xmlns:a16="http://schemas.microsoft.com/office/drawing/2014/main" id="{84ECB253-2F6E-768D-64B0-1893D4864BC0}"/>
              </a:ext>
            </a:extLst>
          </p:cNvPr>
          <p:cNvPicPr>
            <a:picLocks noChangeAspect="1"/>
          </p:cNvPicPr>
          <p:nvPr/>
        </p:nvPicPr>
        <p:blipFill>
          <a:blip r:embed="rId2"/>
          <a:stretch>
            <a:fillRect/>
          </a:stretch>
        </p:blipFill>
        <p:spPr>
          <a:xfrm>
            <a:off x="237067" y="257234"/>
            <a:ext cx="4337755" cy="1065976"/>
          </a:xfrm>
          <a:prstGeom prst="rect">
            <a:avLst/>
          </a:prstGeom>
        </p:spPr>
      </p:pic>
      <p:sp>
        <p:nvSpPr>
          <p:cNvPr id="5" name="TextBox 4">
            <a:extLst>
              <a:ext uri="{FF2B5EF4-FFF2-40B4-BE49-F238E27FC236}">
                <a16:creationId xmlns:a16="http://schemas.microsoft.com/office/drawing/2014/main" id="{3A64D954-7605-0955-ECA7-E2CFD7BDE036}"/>
              </a:ext>
            </a:extLst>
          </p:cNvPr>
          <p:cNvSpPr txBox="1"/>
          <p:nvPr/>
        </p:nvSpPr>
        <p:spPr>
          <a:xfrm>
            <a:off x="888999"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01  Predictive data analytics</a:t>
            </a:r>
          </a:p>
          <a:p>
            <a:endParaRPr lang="en-US" b="1">
              <a:solidFill>
                <a:srgbClr val="FFFFFF"/>
              </a:solidFill>
              <a:cs typeface="Calibri"/>
            </a:endParaRPr>
          </a:p>
          <a:p>
            <a:r>
              <a:rPr lang="en-US">
                <a:solidFill>
                  <a:srgbClr val="FFFFFF"/>
                </a:solidFill>
                <a:ea typeface="+mn-lt"/>
                <a:cs typeface="+mn-lt"/>
              </a:rPr>
              <a:t>most commonly used category of data analytics. Businesses use predictive analytics to identify trends, correlations, and causation. </a:t>
            </a:r>
          </a:p>
        </p:txBody>
      </p:sp>
      <p:sp>
        <p:nvSpPr>
          <p:cNvPr id="7" name="TextBox 6">
            <a:extLst>
              <a:ext uri="{FF2B5EF4-FFF2-40B4-BE49-F238E27FC236}">
                <a16:creationId xmlns:a16="http://schemas.microsoft.com/office/drawing/2014/main" id="{730F02FC-6D66-4DA9-0487-312A003F2D4F}"/>
              </a:ext>
            </a:extLst>
          </p:cNvPr>
          <p:cNvSpPr txBox="1"/>
          <p:nvPr/>
        </p:nvSpPr>
        <p:spPr>
          <a:xfrm>
            <a:off x="3541888"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02  Prescriptive data analytics</a:t>
            </a:r>
          </a:p>
          <a:p>
            <a:endParaRPr lang="en-US" b="1">
              <a:solidFill>
                <a:srgbClr val="FFFFFF"/>
              </a:solidFill>
              <a:cs typeface="Calibri"/>
            </a:endParaRPr>
          </a:p>
          <a:p>
            <a:r>
              <a:rPr lang="en-US">
                <a:solidFill>
                  <a:srgbClr val="FFFFFF"/>
                </a:solidFill>
                <a:ea typeface="+mn-lt"/>
                <a:cs typeface="+mn-lt"/>
              </a:rPr>
              <a:t>Prescriptive analytics is where </a:t>
            </a:r>
            <a:r>
              <a:rPr lang="en-US">
                <a:solidFill>
                  <a:srgbClr val="FFFFFF"/>
                </a:solidFill>
                <a:ea typeface="+mn-lt"/>
                <a:cs typeface="+mn-lt"/>
                <a:hlinkClick r:id="rId3">
                  <a:extLst>
                    <a:ext uri="{A12FA001-AC4F-418D-AE19-62706E023703}">
                      <ahyp:hlinkClr xmlns:ahyp="http://schemas.microsoft.com/office/drawing/2018/hyperlinkcolor" val="tx"/>
                    </a:ext>
                  </a:extLst>
                </a:hlinkClick>
              </a:rPr>
              <a:t>AI</a:t>
            </a:r>
            <a:r>
              <a:rPr lang="en-US">
                <a:solidFill>
                  <a:srgbClr val="FFFFFF"/>
                </a:solidFill>
                <a:ea typeface="+mn-lt"/>
                <a:cs typeface="+mn-lt"/>
              </a:rPr>
              <a:t> and </a:t>
            </a:r>
            <a:r>
              <a:rPr lang="en-US">
                <a:solidFill>
                  <a:srgbClr val="FFFFFF"/>
                </a:solidFill>
                <a:ea typeface="+mn-lt"/>
                <a:cs typeface="+mn-lt"/>
                <a:hlinkClick r:id="rId4">
                  <a:extLst>
                    <a:ext uri="{A12FA001-AC4F-418D-AE19-62706E023703}">
                      <ahyp:hlinkClr xmlns:ahyp="http://schemas.microsoft.com/office/drawing/2018/hyperlinkcolor" val="tx"/>
                    </a:ext>
                  </a:extLst>
                </a:hlinkClick>
              </a:rPr>
              <a:t>big data</a:t>
            </a:r>
            <a:r>
              <a:rPr lang="en-US">
                <a:solidFill>
                  <a:srgbClr val="FFFFFF"/>
                </a:solidFill>
                <a:ea typeface="+mn-lt"/>
                <a:cs typeface="+mn-lt"/>
              </a:rPr>
              <a:t> combine to help predict outcomes and here is where the process of </a:t>
            </a:r>
            <a:r>
              <a:rPr lang="en-US" b="1">
                <a:solidFill>
                  <a:srgbClr val="FFFFFF"/>
                </a:solidFill>
                <a:ea typeface="+mn-lt"/>
                <a:cs typeface="+mn-lt"/>
              </a:rPr>
              <a:t>random testing </a:t>
            </a:r>
            <a:r>
              <a:rPr lang="en-US">
                <a:solidFill>
                  <a:srgbClr val="FFFFFF"/>
                </a:solidFill>
                <a:ea typeface="+mn-lt"/>
                <a:cs typeface="+mn-lt"/>
              </a:rPr>
              <a:t> comes. </a:t>
            </a:r>
            <a:endParaRPr lang="en-US">
              <a:solidFill>
                <a:srgbClr val="FFFFFF"/>
              </a:solidFill>
            </a:endParaRPr>
          </a:p>
        </p:txBody>
      </p:sp>
      <p:sp>
        <p:nvSpPr>
          <p:cNvPr id="8" name="TextBox 7">
            <a:extLst>
              <a:ext uri="{FF2B5EF4-FFF2-40B4-BE49-F238E27FC236}">
                <a16:creationId xmlns:a16="http://schemas.microsoft.com/office/drawing/2014/main" id="{7C2CDC34-2645-13E9-7D95-CB7CE6831263}"/>
              </a:ext>
            </a:extLst>
          </p:cNvPr>
          <p:cNvSpPr txBox="1"/>
          <p:nvPr/>
        </p:nvSpPr>
        <p:spPr>
          <a:xfrm>
            <a:off x="8904110" y="2638777"/>
            <a:ext cx="23001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04  Descriptive data analytics</a:t>
            </a:r>
          </a:p>
          <a:p>
            <a:endParaRPr lang="en-US" b="1">
              <a:solidFill>
                <a:srgbClr val="FFFFFF"/>
              </a:solidFill>
              <a:cs typeface="Calibri"/>
            </a:endParaRPr>
          </a:p>
          <a:p>
            <a:r>
              <a:rPr lang="en-US" sz="1600">
                <a:solidFill>
                  <a:srgbClr val="FFFFFF"/>
                </a:solidFill>
                <a:ea typeface="+mn-lt"/>
                <a:cs typeface="+mn-lt"/>
              </a:rPr>
              <a:t>Descriptive analytics are the backbone of reporting—it’s impossible to have </a:t>
            </a:r>
            <a:r>
              <a:rPr lang="en-US" sz="1600">
                <a:solidFill>
                  <a:srgbClr val="FFFFFF"/>
                </a:solidFill>
                <a:ea typeface="+mn-lt"/>
                <a:cs typeface="+mn-lt"/>
                <a:hlinkClick r:id="rId5">
                  <a:extLst>
                    <a:ext uri="{A12FA001-AC4F-418D-AE19-62706E023703}">
                      <ahyp:hlinkClr xmlns:ahyp="http://schemas.microsoft.com/office/drawing/2018/hyperlinkcolor" val="tx"/>
                    </a:ext>
                  </a:extLst>
                </a:hlinkClick>
              </a:rPr>
              <a:t>business intelligence (BI)</a:t>
            </a:r>
            <a:r>
              <a:rPr lang="en-US" sz="1600">
                <a:solidFill>
                  <a:srgbClr val="FFFFFF"/>
                </a:solidFill>
                <a:ea typeface="+mn-lt"/>
                <a:cs typeface="+mn-lt"/>
              </a:rPr>
              <a:t> tools and dashboards without it. It addresses basic questions of “how many, when, where, and what.”</a:t>
            </a:r>
            <a:endParaRPr lang="en-US" sz="1600">
              <a:solidFill>
                <a:srgbClr val="FFFFFF"/>
              </a:solidFill>
            </a:endParaRPr>
          </a:p>
        </p:txBody>
      </p:sp>
      <p:sp>
        <p:nvSpPr>
          <p:cNvPr id="9" name="TextBox 8">
            <a:extLst>
              <a:ext uri="{FF2B5EF4-FFF2-40B4-BE49-F238E27FC236}">
                <a16:creationId xmlns:a16="http://schemas.microsoft.com/office/drawing/2014/main" id="{7A7CF9B6-87EE-D046-2A20-516E92139A68}"/>
              </a:ext>
            </a:extLst>
          </p:cNvPr>
          <p:cNvSpPr txBox="1"/>
          <p:nvPr/>
        </p:nvSpPr>
        <p:spPr>
          <a:xfrm>
            <a:off x="6265332" y="2638777"/>
            <a:ext cx="2300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03  Diagnostic data analytics</a:t>
            </a:r>
          </a:p>
          <a:p>
            <a:endParaRPr lang="en-US" b="1">
              <a:solidFill>
                <a:srgbClr val="FFFFFF"/>
              </a:solidFill>
              <a:cs typeface="Calibri"/>
            </a:endParaRPr>
          </a:p>
          <a:p>
            <a:r>
              <a:rPr lang="en-US">
                <a:solidFill>
                  <a:srgbClr val="FFFFFF"/>
                </a:solidFill>
                <a:ea typeface="+mn-lt"/>
                <a:cs typeface="+mn-lt"/>
              </a:rPr>
              <a:t>analyzing data from the past can serve an important purpose in guiding your business. </a:t>
            </a:r>
            <a:endParaRPr lang="en-US">
              <a:solidFill>
                <a:srgbClr val="FFFFFF"/>
              </a:solidFill>
            </a:endParaRPr>
          </a:p>
        </p:txBody>
      </p:sp>
      <p:pic>
        <p:nvPicPr>
          <p:cNvPr id="11" name="Picture 17" descr="Background pattern&#10;&#10;Description automatically generated">
            <a:extLst>
              <a:ext uri="{FF2B5EF4-FFF2-40B4-BE49-F238E27FC236}">
                <a16:creationId xmlns:a16="http://schemas.microsoft.com/office/drawing/2014/main" id="{C2067879-E6CD-97A3-2B15-F7AF828FEA23}"/>
              </a:ext>
            </a:extLst>
          </p:cNvPr>
          <p:cNvPicPr>
            <a:picLocks noChangeAspect="1"/>
          </p:cNvPicPr>
          <p:nvPr/>
        </p:nvPicPr>
        <p:blipFill rotWithShape="1">
          <a:blip r:embed="rId6"/>
          <a:srcRect l="27274" t="36125" r="24588" b="14223"/>
          <a:stretch/>
        </p:blipFill>
        <p:spPr>
          <a:xfrm rot="1920000">
            <a:off x="305446" y="6466917"/>
            <a:ext cx="3271205" cy="3018551"/>
          </a:xfrm>
          <a:prstGeom prst="flowChartPreparation">
            <a:avLst/>
          </a:prstGeom>
        </p:spPr>
      </p:pic>
      <p:pic>
        <p:nvPicPr>
          <p:cNvPr id="13" name="Picture 17">
            <a:extLst>
              <a:ext uri="{FF2B5EF4-FFF2-40B4-BE49-F238E27FC236}">
                <a16:creationId xmlns:a16="http://schemas.microsoft.com/office/drawing/2014/main" id="{7A9F2935-BF60-4F47-9A67-B4D69B392DE7}"/>
              </a:ext>
            </a:extLst>
          </p:cNvPr>
          <p:cNvPicPr>
            <a:picLocks noChangeAspect="1"/>
          </p:cNvPicPr>
          <p:nvPr/>
        </p:nvPicPr>
        <p:blipFill>
          <a:blip r:embed="rId6"/>
          <a:stretch>
            <a:fillRect/>
          </a:stretch>
        </p:blipFill>
        <p:spPr>
          <a:xfrm>
            <a:off x="12099382" y="-3787576"/>
            <a:ext cx="6795652" cy="6079374"/>
          </a:xfrm>
          <a:prstGeom prst="flowChartPreparation">
            <a:avLst/>
          </a:prstGeom>
        </p:spPr>
      </p:pic>
    </p:spTree>
    <p:extLst>
      <p:ext uri="{BB962C8B-B14F-4D97-AF65-F5344CB8AC3E}">
        <p14:creationId xmlns:p14="http://schemas.microsoft.com/office/powerpoint/2010/main" val="1289446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700845" y="643028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1190944" y="6038243"/>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635686" y="630581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390" t="-763" r="-9454" b="-24427"/>
          <a:stretch/>
        </p:blipFill>
        <p:spPr>
          <a:xfrm>
            <a:off x="524306" y="293641"/>
            <a:ext cx="11466243" cy="6656906"/>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98160" y="-6990000"/>
            <a:ext cx="6116320" cy="5577681"/>
          </a:xfrm>
          <a:prstGeom prst="rect">
            <a:avLst/>
          </a:prstGeom>
        </p:spPr>
      </p:pic>
      <p:pic>
        <p:nvPicPr>
          <p:cNvPr id="6" name="Picture 6">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5313680" y="-6296014"/>
            <a:ext cx="6522720" cy="5520668"/>
          </a:xfrm>
          <a:prstGeom prst="rect">
            <a:avLst/>
          </a:prstGeom>
        </p:spPr>
      </p:pic>
    </p:spTree>
    <p:extLst>
      <p:ext uri="{BB962C8B-B14F-4D97-AF65-F5344CB8AC3E}">
        <p14:creationId xmlns:p14="http://schemas.microsoft.com/office/powerpoint/2010/main" val="1464290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830241" y="88062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0831" y="-15839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rot="-5400000">
            <a:off x="477534" y="5615704"/>
            <a:ext cx="1003640" cy="702726"/>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390" t="-763" r="-9454" b="-24427"/>
          <a:stretch/>
        </p:blipFill>
        <p:spPr>
          <a:xfrm>
            <a:off x="984382" y="-6751265"/>
            <a:ext cx="11466243" cy="6656906"/>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98160" y="-6990000"/>
            <a:ext cx="6116320" cy="5577681"/>
          </a:xfrm>
          <a:prstGeom prst="rect">
            <a:avLst/>
          </a:prstGeom>
        </p:spPr>
      </p:pic>
      <p:pic>
        <p:nvPicPr>
          <p:cNvPr id="6" name="Picture 6">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5313680" y="-6296014"/>
            <a:ext cx="6522720" cy="5520668"/>
          </a:xfrm>
          <a:prstGeom prst="rect">
            <a:avLst/>
          </a:prstGeom>
        </p:spPr>
      </p:pic>
      <p:sp>
        <p:nvSpPr>
          <p:cNvPr id="7" name="TextBox 6">
            <a:extLst>
              <a:ext uri="{FF2B5EF4-FFF2-40B4-BE49-F238E27FC236}">
                <a16:creationId xmlns:a16="http://schemas.microsoft.com/office/drawing/2014/main" id="{8BBE4A47-C9D7-9209-8BA0-0A28BFDCFF44}"/>
              </a:ext>
            </a:extLst>
          </p:cNvPr>
          <p:cNvSpPr txBox="1"/>
          <p:nvPr/>
        </p:nvSpPr>
        <p:spPr>
          <a:xfrm>
            <a:off x="324929" y="396816"/>
            <a:ext cx="11484634"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Batang"/>
                <a:ea typeface="Batang"/>
              </a:rPr>
              <a:t>DAY                     DATE                                     TASK DONE</a:t>
            </a:r>
            <a:endParaRPr lang="en-US" sz="2000">
              <a:latin typeface="Batang"/>
              <a:ea typeface="Batang"/>
              <a:cs typeface="Calibri"/>
            </a:endParaRPr>
          </a:p>
          <a:p>
            <a:r>
              <a:rPr lang="en-US" sz="2000">
                <a:latin typeface="Batang"/>
                <a:ea typeface="Batang"/>
              </a:rPr>
              <a:t>1                    09.05.2023                Understanding the data </a:t>
            </a:r>
            <a:endParaRPr lang="en-US" sz="2000">
              <a:latin typeface="Batang"/>
              <a:ea typeface="Batang"/>
              <a:cs typeface="Calibri"/>
            </a:endParaRPr>
          </a:p>
          <a:p>
            <a:r>
              <a:rPr lang="en-US" sz="2000">
                <a:latin typeface="Batang"/>
                <a:ea typeface="Batang"/>
              </a:rPr>
              <a:t>2                    11.05.2023                Studying about data visualization </a:t>
            </a:r>
            <a:endParaRPr lang="en-US" sz="2000">
              <a:latin typeface="Batang"/>
              <a:ea typeface="Batang"/>
              <a:cs typeface="Calibri"/>
            </a:endParaRPr>
          </a:p>
          <a:p>
            <a:r>
              <a:rPr lang="en-US" sz="2000">
                <a:latin typeface="Batang"/>
                <a:ea typeface="Batang"/>
              </a:rPr>
              <a:t>3                    23.05.2023                Basic concepts of Power BI and Tableau</a:t>
            </a:r>
            <a:endParaRPr lang="en-US" sz="2000">
              <a:latin typeface="Batang"/>
              <a:ea typeface="Batang"/>
              <a:cs typeface="Calibri"/>
            </a:endParaRPr>
          </a:p>
          <a:p>
            <a:r>
              <a:rPr lang="en-US" sz="2000">
                <a:latin typeface="Batang"/>
                <a:ea typeface="Batang"/>
              </a:rPr>
              <a:t>4                    30.05.2023                Clean and transform data, and create                                                                        relationships between tables. </a:t>
            </a:r>
            <a:endParaRPr lang="en-US" sz="2000">
              <a:latin typeface="Batang"/>
              <a:ea typeface="Batang"/>
              <a:cs typeface="Calibri"/>
            </a:endParaRPr>
          </a:p>
          <a:p>
            <a:r>
              <a:rPr lang="en-US" sz="2000">
                <a:latin typeface="Batang"/>
                <a:ea typeface="Batang"/>
              </a:rPr>
              <a:t>5                    31.05.2023                Data Preparation and Modelling </a:t>
            </a:r>
            <a:endParaRPr lang="en-US" sz="2000">
              <a:latin typeface="Batang"/>
              <a:ea typeface="Batang"/>
              <a:cs typeface="Calibri"/>
            </a:endParaRPr>
          </a:p>
          <a:p>
            <a:r>
              <a:rPr lang="en-US" sz="2000">
                <a:latin typeface="Batang"/>
                <a:ea typeface="Batang"/>
              </a:rPr>
              <a:t>6                    08.06.2023                Customize visualizations </a:t>
            </a:r>
            <a:endParaRPr lang="en-US" sz="2000">
              <a:latin typeface="Batang"/>
              <a:ea typeface="Batang"/>
              <a:cs typeface="Calibri"/>
            </a:endParaRPr>
          </a:p>
          <a:p>
            <a:r>
              <a:rPr lang="en-US" sz="2000">
                <a:latin typeface="Batang"/>
                <a:ea typeface="Batang"/>
              </a:rPr>
              <a:t>7                    13.06.2023                Data modelling techniques like calculated                                                                fields, hierarchies, and measures. </a:t>
            </a:r>
            <a:endParaRPr lang="en-US" sz="2000">
              <a:latin typeface="Batang"/>
              <a:ea typeface="Batang"/>
              <a:cs typeface="Calibri"/>
            </a:endParaRPr>
          </a:p>
          <a:p>
            <a:r>
              <a:rPr lang="en-US" sz="2000">
                <a:latin typeface="Batang"/>
                <a:ea typeface="Batang"/>
              </a:rPr>
              <a:t>8                    15.06.2023                Visualization Techniques </a:t>
            </a:r>
            <a:endParaRPr lang="en-US" sz="2000">
              <a:latin typeface="Batang"/>
              <a:ea typeface="Batang"/>
              <a:cs typeface="Calibri"/>
            </a:endParaRPr>
          </a:p>
          <a:p>
            <a:r>
              <a:rPr lang="en-US" sz="2000">
                <a:latin typeface="Batang"/>
                <a:ea typeface="Batang"/>
              </a:rPr>
              <a:t>9                   20.06.2023                 Visualization Techniques </a:t>
            </a:r>
            <a:endParaRPr lang="en-US" sz="2000">
              <a:latin typeface="Batang"/>
              <a:ea typeface="Batang"/>
              <a:cs typeface="Calibri"/>
            </a:endParaRPr>
          </a:p>
          <a:p>
            <a:r>
              <a:rPr lang="en-US" sz="2000">
                <a:latin typeface="Batang"/>
                <a:ea typeface="Batang"/>
              </a:rPr>
              <a:t>10                  22.06.2023                Create various chart types, maps, and                                                                          interactive dashboards </a:t>
            </a:r>
            <a:endParaRPr lang="en-US" sz="2000">
              <a:latin typeface="Batang"/>
              <a:ea typeface="Batang"/>
              <a:cs typeface="Calibri"/>
            </a:endParaRPr>
          </a:p>
          <a:p>
            <a:r>
              <a:rPr lang="en-US" sz="2000">
                <a:latin typeface="Batang"/>
                <a:ea typeface="Batang"/>
              </a:rPr>
              <a:t>11                  27.06.2023                 Advanced Features </a:t>
            </a:r>
            <a:endParaRPr lang="en-US" sz="2000">
              <a:latin typeface="Batang"/>
              <a:ea typeface="Batang"/>
              <a:cs typeface="Calibri"/>
            </a:endParaRPr>
          </a:p>
          <a:p>
            <a:r>
              <a:rPr lang="en-US" sz="2000">
                <a:latin typeface="Batang"/>
                <a:ea typeface="Batang"/>
              </a:rPr>
              <a:t>12                  01.07.2023                  sample projects </a:t>
            </a:r>
            <a:endParaRPr lang="en-US" sz="2000">
              <a:latin typeface="Batang"/>
              <a:ea typeface="Batang"/>
              <a:cs typeface="Calibri"/>
            </a:endParaRPr>
          </a:p>
          <a:p>
            <a:r>
              <a:rPr lang="en-US" sz="2000">
                <a:latin typeface="Batang"/>
                <a:ea typeface="Batang"/>
              </a:rPr>
              <a:t>13                  03.07.2023                  sample projects </a:t>
            </a:r>
            <a:endParaRPr lang="en-US" sz="2000">
              <a:latin typeface="Batang"/>
              <a:ea typeface="Batang"/>
              <a:cs typeface="Calibri"/>
            </a:endParaRPr>
          </a:p>
          <a:p>
            <a:r>
              <a:rPr lang="en-US" sz="2000">
                <a:latin typeface="Batang"/>
                <a:ea typeface="Batang"/>
              </a:rPr>
              <a:t>14                  05.07.2023                  sample projects </a:t>
            </a:r>
          </a:p>
          <a:p>
            <a:endParaRPr lang="en-US">
              <a:ea typeface="Calibri"/>
              <a:cs typeface="Calibri"/>
            </a:endParaRPr>
          </a:p>
        </p:txBody>
      </p:sp>
    </p:spTree>
    <p:extLst>
      <p:ext uri="{BB962C8B-B14F-4D97-AF65-F5344CB8AC3E}">
        <p14:creationId xmlns:p14="http://schemas.microsoft.com/office/powerpoint/2010/main" val="3777702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8405696" y="1988989"/>
            <a:ext cx="2144158" cy="3202951"/>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9556990" y="1919782"/>
            <a:ext cx="2446824" cy="3421877"/>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137300" y="-135908"/>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rot="16200000">
            <a:off x="-154580" y="1485318"/>
            <a:ext cx="1003640" cy="702726"/>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312499" y="2407381"/>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140025" y="3222659"/>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312745" y="60483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390" t="-763" r="-9454" b="-24427"/>
          <a:stretch/>
        </p:blipFill>
        <p:spPr>
          <a:xfrm>
            <a:off x="984382" y="-6751265"/>
            <a:ext cx="11466243" cy="6656906"/>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98160" y="-6990000"/>
            <a:ext cx="6116320" cy="5577681"/>
          </a:xfrm>
          <a:prstGeom prst="rect">
            <a:avLst/>
          </a:prstGeom>
        </p:spPr>
      </p:pic>
      <p:pic>
        <p:nvPicPr>
          <p:cNvPr id="6" name="Picture 6">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5313680" y="-6296014"/>
            <a:ext cx="6522720" cy="5520668"/>
          </a:xfrm>
          <a:prstGeom prst="rect">
            <a:avLst/>
          </a:prstGeom>
        </p:spPr>
      </p:pic>
      <p:sp>
        <p:nvSpPr>
          <p:cNvPr id="7" name="TextBox 6">
            <a:extLst>
              <a:ext uri="{FF2B5EF4-FFF2-40B4-BE49-F238E27FC236}">
                <a16:creationId xmlns:a16="http://schemas.microsoft.com/office/drawing/2014/main" id="{8BBE4A47-C9D7-9209-8BA0-0A28BFDCFF44}"/>
              </a:ext>
            </a:extLst>
          </p:cNvPr>
          <p:cNvSpPr txBox="1"/>
          <p:nvPr/>
        </p:nvSpPr>
        <p:spPr>
          <a:xfrm>
            <a:off x="2411771" y="985634"/>
            <a:ext cx="5665725" cy="52937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rgbClr val="374151"/>
                </a:solidFill>
                <a:latin typeface="Batang"/>
                <a:ea typeface="Batang"/>
                <a:cs typeface="Calibri" panose="020F0502020204030204"/>
              </a:rPr>
              <a:t>TARGET AUDIENCE : </a:t>
            </a:r>
          </a:p>
          <a:p>
            <a:endParaRPr lang="en-US" sz="2400">
              <a:solidFill>
                <a:srgbClr val="374151"/>
              </a:solidFill>
              <a:latin typeface="Batang"/>
              <a:ea typeface="Batang"/>
              <a:cs typeface="Calibri" panose="020F0502020204030204"/>
            </a:endParaRPr>
          </a:p>
          <a:p>
            <a:r>
              <a:rPr lang="en-US" sz="2400">
                <a:solidFill>
                  <a:srgbClr val="374151"/>
                </a:solidFill>
                <a:latin typeface="Batang"/>
                <a:ea typeface="Batang"/>
                <a:cs typeface="Calibri" panose="020F0502020204030204"/>
              </a:rPr>
              <a:t>Introduction</a:t>
            </a:r>
            <a:endParaRPr lang="en-US" sz="2400">
              <a:latin typeface="Batang"/>
              <a:ea typeface="Batang"/>
            </a:endParaRPr>
          </a:p>
          <a:p>
            <a:r>
              <a:rPr lang="en-US" sz="2400">
                <a:solidFill>
                  <a:srgbClr val="374151"/>
                </a:solidFill>
                <a:latin typeface="Batang"/>
                <a:ea typeface="Batang"/>
                <a:cs typeface="Calibri" panose="020F0502020204030204"/>
              </a:rPr>
              <a:t>Dashboard Overview</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Business Problem or Use Case</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Data Sources and Transformation</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Key Visualizations and Insights</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Dashboard Interactivity and Filters</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Performance and Scalability</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Security and Sharing</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Benefits and Impact</a:t>
            </a:r>
            <a:endParaRPr lang="en-US" sz="2400">
              <a:solidFill>
                <a:srgbClr val="000000"/>
              </a:solidFill>
              <a:latin typeface="Batang"/>
              <a:ea typeface="Batang"/>
              <a:cs typeface="Calibri" panose="020F0502020204030204"/>
            </a:endParaRPr>
          </a:p>
          <a:p>
            <a:r>
              <a:rPr lang="en-US" sz="2400">
                <a:solidFill>
                  <a:srgbClr val="374151"/>
                </a:solidFill>
                <a:latin typeface="Batang"/>
                <a:ea typeface="Batang"/>
                <a:cs typeface="Calibri" panose="020F0502020204030204"/>
              </a:rPr>
              <a:t>Conclusion</a:t>
            </a:r>
            <a:endParaRPr lang="en-US" sz="2400">
              <a:solidFill>
                <a:srgbClr val="000000"/>
              </a:solidFill>
              <a:latin typeface="Batang"/>
              <a:ea typeface="Batang"/>
              <a:cs typeface="Calibri" panose="020F0502020204030204"/>
            </a:endParaRPr>
          </a:p>
          <a:p>
            <a:pPr marL="742950" lvl="1" indent="-285750">
              <a:buFont typeface="Arial"/>
              <a:buChar char="•"/>
            </a:pPr>
            <a:endParaRPr lang="en-US" sz="1200">
              <a:solidFill>
                <a:srgbClr val="374151"/>
              </a:solidFill>
              <a:cs typeface="Calibri"/>
            </a:endParaRPr>
          </a:p>
          <a:p>
            <a:endParaRPr lang="en-US" sz="2000">
              <a:latin typeface="Batang"/>
              <a:ea typeface="Batang"/>
              <a:cs typeface="Calibri"/>
            </a:endParaRPr>
          </a:p>
          <a:p>
            <a:endParaRPr lang="en-US">
              <a:ea typeface="Calibri"/>
              <a:cs typeface="Calibri"/>
            </a:endParaRPr>
          </a:p>
        </p:txBody>
      </p:sp>
    </p:spTree>
    <p:extLst>
      <p:ext uri="{BB962C8B-B14F-4D97-AF65-F5344CB8AC3E}">
        <p14:creationId xmlns:p14="http://schemas.microsoft.com/office/powerpoint/2010/main" val="3490716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10830241" y="880624"/>
            <a:ext cx="1364840" cy="1644315"/>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a:off x="10500831" y="-158399"/>
            <a:ext cx="1684825" cy="2123014"/>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327800" y="5812887"/>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rot="-5400000">
            <a:off x="477534" y="5615704"/>
            <a:ext cx="1003640" cy="702726"/>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1394885" y="589699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899066" y="5846364"/>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2245" y="5843580"/>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 name="Picture 2" descr="A screenshot of a dashboard&#10;&#10;Description automatically generated">
            <a:extLst>
              <a:ext uri="{FF2B5EF4-FFF2-40B4-BE49-F238E27FC236}">
                <a16:creationId xmlns:a16="http://schemas.microsoft.com/office/drawing/2014/main" id="{92452E86-C8DA-E28B-5986-78041F3DBF49}"/>
              </a:ext>
            </a:extLst>
          </p:cNvPr>
          <p:cNvPicPr>
            <a:picLocks noChangeAspect="1"/>
          </p:cNvPicPr>
          <p:nvPr/>
        </p:nvPicPr>
        <p:blipFill rotWithShape="1">
          <a:blip r:embed="rId3"/>
          <a:srcRect l="-390" t="-763" r="-9454" b="-24427"/>
          <a:stretch/>
        </p:blipFill>
        <p:spPr>
          <a:xfrm>
            <a:off x="984382" y="-6751265"/>
            <a:ext cx="11466243" cy="6656906"/>
          </a:xfrm>
          <a:prstGeom prst="rect">
            <a:avLst/>
          </a:prstGeom>
        </p:spPr>
      </p:pic>
      <p:pic>
        <p:nvPicPr>
          <p:cNvPr id="3" name="Picture 3" descr="A screenshot of a graph&#10;&#10;Description automatically generated">
            <a:extLst>
              <a:ext uri="{FF2B5EF4-FFF2-40B4-BE49-F238E27FC236}">
                <a16:creationId xmlns:a16="http://schemas.microsoft.com/office/drawing/2014/main" id="{67BDE9CF-7ADC-42E5-A249-13EBFE0CF7C0}"/>
              </a:ext>
            </a:extLst>
          </p:cNvPr>
          <p:cNvPicPr>
            <a:picLocks noChangeAspect="1"/>
          </p:cNvPicPr>
          <p:nvPr/>
        </p:nvPicPr>
        <p:blipFill>
          <a:blip r:embed="rId4"/>
          <a:stretch>
            <a:fillRect/>
          </a:stretch>
        </p:blipFill>
        <p:spPr>
          <a:xfrm>
            <a:off x="5915429" y="-5228578"/>
            <a:ext cx="5892800" cy="4927346"/>
          </a:xfrm>
          <a:prstGeom prst="rect">
            <a:avLst/>
          </a:prstGeom>
        </p:spPr>
      </p:pic>
      <p:pic>
        <p:nvPicPr>
          <p:cNvPr id="4" name="Picture 4" descr="A screenshot of a computer&#10;&#10;Description automatically generated">
            <a:extLst>
              <a:ext uri="{FF2B5EF4-FFF2-40B4-BE49-F238E27FC236}">
                <a16:creationId xmlns:a16="http://schemas.microsoft.com/office/drawing/2014/main" id="{12922579-9206-FE4A-1D1D-18037BA12CBB}"/>
              </a:ext>
            </a:extLst>
          </p:cNvPr>
          <p:cNvPicPr>
            <a:picLocks noChangeAspect="1"/>
          </p:cNvPicPr>
          <p:nvPr/>
        </p:nvPicPr>
        <p:blipFill>
          <a:blip r:embed="rId5"/>
          <a:stretch>
            <a:fillRect/>
          </a:stretch>
        </p:blipFill>
        <p:spPr>
          <a:xfrm>
            <a:off x="5882640" y="-7223515"/>
            <a:ext cx="5557520" cy="5617990"/>
          </a:xfrm>
          <a:prstGeom prst="rect">
            <a:avLst/>
          </a:prstGeom>
        </p:spPr>
      </p:pic>
      <p:pic>
        <p:nvPicPr>
          <p:cNvPr id="5" name="Picture 5" descr="A screenshot of a computer&#10;&#10;Description automatically generated">
            <a:extLst>
              <a:ext uri="{FF2B5EF4-FFF2-40B4-BE49-F238E27FC236}">
                <a16:creationId xmlns:a16="http://schemas.microsoft.com/office/drawing/2014/main" id="{9CAD41F3-D57F-EF9F-1226-AD45E6A614FD}"/>
              </a:ext>
            </a:extLst>
          </p:cNvPr>
          <p:cNvPicPr>
            <a:picLocks noChangeAspect="1"/>
          </p:cNvPicPr>
          <p:nvPr/>
        </p:nvPicPr>
        <p:blipFill>
          <a:blip r:embed="rId6"/>
          <a:stretch>
            <a:fillRect/>
          </a:stretch>
        </p:blipFill>
        <p:spPr>
          <a:xfrm>
            <a:off x="5598160" y="-6990000"/>
            <a:ext cx="6116320" cy="5577681"/>
          </a:xfrm>
          <a:prstGeom prst="rect">
            <a:avLst/>
          </a:prstGeom>
        </p:spPr>
      </p:pic>
      <p:pic>
        <p:nvPicPr>
          <p:cNvPr id="6" name="Picture 6">
            <a:extLst>
              <a:ext uri="{FF2B5EF4-FFF2-40B4-BE49-F238E27FC236}">
                <a16:creationId xmlns:a16="http://schemas.microsoft.com/office/drawing/2014/main" id="{FEC00D63-57D4-C488-71E5-CA064D2A0054}"/>
              </a:ext>
            </a:extLst>
          </p:cNvPr>
          <p:cNvPicPr>
            <a:picLocks noChangeAspect="1"/>
          </p:cNvPicPr>
          <p:nvPr/>
        </p:nvPicPr>
        <p:blipFill>
          <a:blip r:embed="rId7"/>
          <a:stretch>
            <a:fillRect/>
          </a:stretch>
        </p:blipFill>
        <p:spPr>
          <a:xfrm>
            <a:off x="5313680" y="-6296014"/>
            <a:ext cx="6522720" cy="5520668"/>
          </a:xfrm>
          <a:prstGeom prst="rect">
            <a:avLst/>
          </a:prstGeom>
        </p:spPr>
      </p:pic>
      <p:sp>
        <p:nvSpPr>
          <p:cNvPr id="8" name="TextBox 7">
            <a:extLst>
              <a:ext uri="{FF2B5EF4-FFF2-40B4-BE49-F238E27FC236}">
                <a16:creationId xmlns:a16="http://schemas.microsoft.com/office/drawing/2014/main" id="{15C59876-559A-3453-8F2E-F349BB47415C}"/>
              </a:ext>
            </a:extLst>
          </p:cNvPr>
          <p:cNvSpPr txBox="1"/>
          <p:nvPr/>
        </p:nvSpPr>
        <p:spPr>
          <a:xfrm>
            <a:off x="167015" y="249506"/>
            <a:ext cx="10326194" cy="53860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Batang"/>
                <a:ea typeface="Batang"/>
              </a:rPr>
              <a:t>REFERENCE </a:t>
            </a:r>
            <a:endParaRPr lang="en-US" sz="2000"/>
          </a:p>
          <a:p>
            <a:endParaRPr lang="en-US">
              <a:cs typeface="Calibri"/>
            </a:endParaRPr>
          </a:p>
          <a:p>
            <a:r>
              <a:rPr lang="en-US" err="1">
                <a:latin typeface="Batang"/>
                <a:ea typeface="Batang"/>
              </a:rPr>
              <a:t>SatKaur</a:t>
            </a:r>
            <a:r>
              <a:rPr lang="en-US">
                <a:latin typeface="Batang"/>
                <a:ea typeface="Batang"/>
              </a:rPr>
              <a:t>, Anuj Mehta, A Review Paper on Scope of ETL in retail domain: International Journal of Advance Research in Computer Science and Software Engineering. Volume 3, Issue 5, May 2013. </a:t>
            </a:r>
          </a:p>
          <a:p>
            <a:endParaRPr lang="en-US">
              <a:latin typeface="Batang"/>
              <a:ea typeface="Batang"/>
            </a:endParaRPr>
          </a:p>
          <a:p>
            <a:r>
              <a:rPr lang="en-US">
                <a:latin typeface="Batang"/>
                <a:ea typeface="Batang"/>
              </a:rPr>
              <a:t>Sagar Bhujbal, Dhanesh Gite, Yadnesh Kadam, Bhushan Narkhede A New Database for Retail Domain using ETL System: International Journal of Advance Research in Computer Science and Mobile Computing. Volume 4, Issue 5, May 2015.</a:t>
            </a:r>
            <a:endParaRPr lang="en-US">
              <a:latin typeface="Calibri" panose="020F0502020204030204"/>
              <a:ea typeface="Batang"/>
              <a:cs typeface="Calibri"/>
            </a:endParaRPr>
          </a:p>
          <a:p>
            <a:endParaRPr lang="en-US">
              <a:latin typeface="Batang"/>
              <a:ea typeface="Batang"/>
            </a:endParaRPr>
          </a:p>
          <a:p>
            <a:r>
              <a:rPr lang="en-US">
                <a:latin typeface="Batang"/>
                <a:ea typeface="Batang"/>
              </a:rPr>
              <a:t>Preeti Dhanda, Neetu Sharma, Extract Transform Load Data with ETL Tools: International Journal of Advance Research in Computer Science, Volume 7, No. 3, May-June 2016. </a:t>
            </a:r>
            <a:endParaRPr lang="en-US">
              <a:latin typeface="Calibri" panose="020F0502020204030204"/>
              <a:ea typeface="Batang"/>
              <a:cs typeface="Calibri"/>
            </a:endParaRPr>
          </a:p>
          <a:p>
            <a:endParaRPr lang="en-US">
              <a:latin typeface="Batang"/>
              <a:ea typeface="Batang"/>
            </a:endParaRPr>
          </a:p>
          <a:p>
            <a:r>
              <a:rPr lang="en-US">
                <a:latin typeface="Batang"/>
                <a:ea typeface="Batang"/>
              </a:rPr>
              <a:t>Priyanshu Gupta, Data warehousing and ETL processes: An Explanatory Research: International Journal of Engineering Development and Research. Volume 4, Issue 4, 2016.</a:t>
            </a:r>
            <a:endParaRPr lang="en-US">
              <a:latin typeface="Calibri" panose="020F0502020204030204"/>
              <a:ea typeface="Batang"/>
              <a:cs typeface="Calibri"/>
            </a:endParaRPr>
          </a:p>
          <a:p>
            <a:endParaRPr lang="en-US">
              <a:latin typeface="Batang"/>
              <a:ea typeface="Batang"/>
            </a:endParaRPr>
          </a:p>
          <a:p>
            <a:r>
              <a:rPr lang="en-US">
                <a:latin typeface="Batang"/>
                <a:ea typeface="Batang"/>
              </a:rPr>
              <a:t> Qin </a:t>
            </a:r>
            <a:r>
              <a:rPr lang="en-US" err="1">
                <a:latin typeface="Batang"/>
                <a:ea typeface="Batang"/>
              </a:rPr>
              <a:t>Halnin</a:t>
            </a:r>
            <a:r>
              <a:rPr lang="en-US">
                <a:latin typeface="Batang"/>
                <a:ea typeface="Batang"/>
              </a:rPr>
              <a:t>, Jin </a:t>
            </a:r>
            <a:r>
              <a:rPr lang="en-US" err="1">
                <a:latin typeface="Batang"/>
                <a:ea typeface="Batang"/>
              </a:rPr>
              <a:t>Xianzhen</a:t>
            </a:r>
            <a:r>
              <a:rPr lang="en-US">
                <a:latin typeface="Batang"/>
                <a:ea typeface="Batang"/>
              </a:rPr>
              <a:t>, Zhang </a:t>
            </a:r>
            <a:r>
              <a:rPr lang="en-US" err="1">
                <a:latin typeface="Batang"/>
                <a:ea typeface="Batang"/>
              </a:rPr>
              <a:t>Xianrong</a:t>
            </a:r>
            <a:r>
              <a:rPr lang="en-US">
                <a:latin typeface="Batang"/>
                <a:ea typeface="Batang"/>
              </a:rPr>
              <a:t>, Research on Extract, Transform and Load (ETL) in Land and Resources star schema Data Warehouse: 2012 fifth International Symposium on Computational Intelligence and Design 2012 </a:t>
            </a:r>
            <a:endParaRPr lang="en-US" sz="1400">
              <a:cs typeface="Calibri"/>
            </a:endParaRPr>
          </a:p>
        </p:txBody>
      </p:sp>
    </p:spTree>
    <p:extLst>
      <p:ext uri="{BB962C8B-B14F-4D97-AF65-F5344CB8AC3E}">
        <p14:creationId xmlns:p14="http://schemas.microsoft.com/office/powerpoint/2010/main" val="252637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Chevron 11">
            <a:extLst>
              <a:ext uri="{FF2B5EF4-FFF2-40B4-BE49-F238E27FC236}">
                <a16:creationId xmlns:a16="http://schemas.microsoft.com/office/drawing/2014/main" id="{E2F097F0-0CB4-79B9-57B6-CE9599EC57E1}"/>
              </a:ext>
            </a:extLst>
          </p:cNvPr>
          <p:cNvSpPr/>
          <p:nvPr/>
        </p:nvSpPr>
        <p:spPr>
          <a:xfrm>
            <a:off x="2290090" y="2706548"/>
            <a:ext cx="3061368" cy="3772164"/>
          </a:xfrm>
          <a:prstGeom prst="chevron">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9" name="Picture 7">
            <a:extLst>
              <a:ext uri="{FF2B5EF4-FFF2-40B4-BE49-F238E27FC236}">
                <a16:creationId xmlns:a16="http://schemas.microsoft.com/office/drawing/2014/main" id="{4E987DD6-8AFB-486F-15EA-BFCF9966D69D}"/>
              </a:ext>
            </a:extLst>
          </p:cNvPr>
          <p:cNvPicPr>
            <a:picLocks noChangeAspect="1"/>
          </p:cNvPicPr>
          <p:nvPr/>
        </p:nvPicPr>
        <p:blipFill>
          <a:blip r:embed="rId2"/>
          <a:srcRect l="26079" r="26079"/>
          <a:stretch>
            <a:fillRect/>
          </a:stretch>
        </p:blipFill>
        <p:spPr>
          <a:xfrm rot="10800000">
            <a:off x="407925" y="272923"/>
            <a:ext cx="3870183" cy="4869089"/>
          </a:xfrm>
          <a:prstGeom prst="chevron">
            <a:avLst/>
          </a:prstGeom>
        </p:spPr>
      </p:pic>
      <p:sp>
        <p:nvSpPr>
          <p:cNvPr id="14" name="Arrow: Chevron 13">
            <a:extLst>
              <a:ext uri="{FF2B5EF4-FFF2-40B4-BE49-F238E27FC236}">
                <a16:creationId xmlns:a16="http://schemas.microsoft.com/office/drawing/2014/main" id="{5F3212DB-421B-38FB-4205-304C15B7FC4A}"/>
              </a:ext>
            </a:extLst>
          </p:cNvPr>
          <p:cNvSpPr/>
          <p:nvPr/>
        </p:nvSpPr>
        <p:spPr>
          <a:xfrm>
            <a:off x="2015710" y="5237793"/>
            <a:ext cx="989263" cy="975894"/>
          </a:xfrm>
          <a:prstGeom prst="chevron">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B8661358-B069-BC1F-2DBF-EE3F2AE75C64}"/>
              </a:ext>
            </a:extLst>
          </p:cNvPr>
          <p:cNvSpPr/>
          <p:nvPr/>
        </p:nvSpPr>
        <p:spPr>
          <a:xfrm>
            <a:off x="750705" y="4278611"/>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0A42DFC-1291-DD1D-7993-2232C67B93E1}"/>
              </a:ext>
            </a:extLst>
          </p:cNvPr>
          <p:cNvSpPr/>
          <p:nvPr/>
        </p:nvSpPr>
        <p:spPr>
          <a:xfrm rot="10800000">
            <a:off x="72168" y="3337825"/>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Arrow: Chevron 16">
            <a:extLst>
              <a:ext uri="{FF2B5EF4-FFF2-40B4-BE49-F238E27FC236}">
                <a16:creationId xmlns:a16="http://schemas.microsoft.com/office/drawing/2014/main" id="{E92621B4-F389-FC7F-8422-060B0612C90B}"/>
              </a:ext>
            </a:extLst>
          </p:cNvPr>
          <p:cNvSpPr/>
          <p:nvPr/>
        </p:nvSpPr>
        <p:spPr>
          <a:xfrm>
            <a:off x="-337387" y="2712100"/>
            <a:ext cx="989263" cy="975894"/>
          </a:xfrm>
          <a:prstGeom prst="chevron">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Arrow: Chevron 17">
            <a:extLst>
              <a:ext uri="{FF2B5EF4-FFF2-40B4-BE49-F238E27FC236}">
                <a16:creationId xmlns:a16="http://schemas.microsoft.com/office/drawing/2014/main" id="{EAE895F2-D96F-840E-9C51-7EB571FA7FF2}"/>
              </a:ext>
            </a:extLst>
          </p:cNvPr>
          <p:cNvSpPr/>
          <p:nvPr/>
        </p:nvSpPr>
        <p:spPr>
          <a:xfrm rot="10800000">
            <a:off x="1258056" y="4276448"/>
            <a:ext cx="989263" cy="975894"/>
          </a:xfrm>
          <a:prstGeom prst="chevron">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CEFC29E9-252D-EFED-45D3-123CDDCE75BA}"/>
              </a:ext>
            </a:extLst>
          </p:cNvPr>
          <p:cNvSpPr txBox="1"/>
          <p:nvPr/>
        </p:nvSpPr>
        <p:spPr>
          <a:xfrm>
            <a:off x="4925683" y="2294626"/>
            <a:ext cx="8220972"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a:latin typeface="Britannic Bold"/>
              </a:rPr>
              <a:t>THANK YOU </a:t>
            </a:r>
          </a:p>
        </p:txBody>
      </p:sp>
    </p:spTree>
    <p:extLst>
      <p:ext uri="{BB962C8B-B14F-4D97-AF65-F5344CB8AC3E}">
        <p14:creationId xmlns:p14="http://schemas.microsoft.com/office/powerpoint/2010/main" val="2481933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110BA79A-8EF3-830B-87D7-590426CCEAE1}"/>
              </a:ext>
            </a:extLst>
          </p:cNvPr>
          <p:cNvSpPr/>
          <p:nvPr/>
        </p:nvSpPr>
        <p:spPr>
          <a:xfrm>
            <a:off x="3386666" y="2427112"/>
            <a:ext cx="2539999" cy="3555999"/>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Logo&#10;&#10;Description automatically generated">
            <a:extLst>
              <a:ext uri="{FF2B5EF4-FFF2-40B4-BE49-F238E27FC236}">
                <a16:creationId xmlns:a16="http://schemas.microsoft.com/office/drawing/2014/main" id="{84ECB253-2F6E-768D-64B0-1893D4864BC0}"/>
              </a:ext>
            </a:extLst>
          </p:cNvPr>
          <p:cNvPicPr>
            <a:picLocks noChangeAspect="1"/>
          </p:cNvPicPr>
          <p:nvPr/>
        </p:nvPicPr>
        <p:blipFill>
          <a:blip r:embed="rId2"/>
          <a:stretch>
            <a:fillRect/>
          </a:stretch>
        </p:blipFill>
        <p:spPr>
          <a:xfrm>
            <a:off x="237067" y="257234"/>
            <a:ext cx="4337755" cy="1065976"/>
          </a:xfrm>
          <a:prstGeom prst="rect">
            <a:avLst/>
          </a:prstGeom>
        </p:spPr>
      </p:pic>
      <p:sp>
        <p:nvSpPr>
          <p:cNvPr id="5" name="TextBox 4">
            <a:extLst>
              <a:ext uri="{FF2B5EF4-FFF2-40B4-BE49-F238E27FC236}">
                <a16:creationId xmlns:a16="http://schemas.microsoft.com/office/drawing/2014/main" id="{3A64D954-7605-0955-ECA7-E2CFD7BDE036}"/>
              </a:ext>
            </a:extLst>
          </p:cNvPr>
          <p:cNvSpPr txBox="1"/>
          <p:nvPr/>
        </p:nvSpPr>
        <p:spPr>
          <a:xfrm>
            <a:off x="888999"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01  Predictive data analytics</a:t>
            </a:r>
          </a:p>
          <a:p>
            <a:endParaRPr lang="en-US" b="1">
              <a:cs typeface="Calibri"/>
            </a:endParaRPr>
          </a:p>
          <a:p>
            <a:r>
              <a:rPr lang="en-US">
                <a:ea typeface="+mn-lt"/>
                <a:cs typeface="+mn-lt"/>
              </a:rPr>
              <a:t>most commonly used category of data analytics. Businesses use predictive analytics to identify trends, correlations, and causation. </a:t>
            </a:r>
          </a:p>
        </p:txBody>
      </p:sp>
      <p:sp>
        <p:nvSpPr>
          <p:cNvPr id="7" name="TextBox 6">
            <a:extLst>
              <a:ext uri="{FF2B5EF4-FFF2-40B4-BE49-F238E27FC236}">
                <a16:creationId xmlns:a16="http://schemas.microsoft.com/office/drawing/2014/main" id="{730F02FC-6D66-4DA9-0487-312A003F2D4F}"/>
              </a:ext>
            </a:extLst>
          </p:cNvPr>
          <p:cNvSpPr txBox="1"/>
          <p:nvPr/>
        </p:nvSpPr>
        <p:spPr>
          <a:xfrm>
            <a:off x="3541888"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02  Prescriptive data analytics</a:t>
            </a:r>
          </a:p>
          <a:p>
            <a:endParaRPr lang="en-US" b="1">
              <a:solidFill>
                <a:srgbClr val="FFFFFF"/>
              </a:solidFill>
              <a:cs typeface="Calibri"/>
            </a:endParaRPr>
          </a:p>
          <a:p>
            <a:r>
              <a:rPr lang="en-US">
                <a:solidFill>
                  <a:srgbClr val="FFFFFF"/>
                </a:solidFill>
                <a:ea typeface="+mn-lt"/>
                <a:cs typeface="+mn-lt"/>
              </a:rPr>
              <a:t>Prescriptive analytics is where </a:t>
            </a:r>
            <a:r>
              <a:rPr lang="en-US">
                <a:solidFill>
                  <a:srgbClr val="FFFFFF"/>
                </a:solidFill>
                <a:ea typeface="+mn-lt"/>
                <a:cs typeface="+mn-lt"/>
                <a:hlinkClick r:id="rId3">
                  <a:extLst>
                    <a:ext uri="{A12FA001-AC4F-418D-AE19-62706E023703}">
                      <ahyp:hlinkClr xmlns:ahyp="http://schemas.microsoft.com/office/drawing/2018/hyperlinkcolor" val="tx"/>
                    </a:ext>
                  </a:extLst>
                </a:hlinkClick>
              </a:rPr>
              <a:t>AI</a:t>
            </a:r>
            <a:r>
              <a:rPr lang="en-US">
                <a:solidFill>
                  <a:srgbClr val="FFFFFF"/>
                </a:solidFill>
                <a:ea typeface="+mn-lt"/>
                <a:cs typeface="+mn-lt"/>
              </a:rPr>
              <a:t> and </a:t>
            </a:r>
            <a:r>
              <a:rPr lang="en-US">
                <a:solidFill>
                  <a:srgbClr val="FFFFFF"/>
                </a:solidFill>
                <a:ea typeface="+mn-lt"/>
                <a:cs typeface="+mn-lt"/>
                <a:hlinkClick r:id="rId4">
                  <a:extLst>
                    <a:ext uri="{A12FA001-AC4F-418D-AE19-62706E023703}">
                      <ahyp:hlinkClr xmlns:ahyp="http://schemas.microsoft.com/office/drawing/2018/hyperlinkcolor" val="tx"/>
                    </a:ext>
                  </a:extLst>
                </a:hlinkClick>
              </a:rPr>
              <a:t>big data</a:t>
            </a:r>
            <a:r>
              <a:rPr lang="en-US">
                <a:solidFill>
                  <a:srgbClr val="FFFFFF"/>
                </a:solidFill>
                <a:ea typeface="+mn-lt"/>
                <a:cs typeface="+mn-lt"/>
              </a:rPr>
              <a:t> combine to help predict outcomes and here is where the process of </a:t>
            </a:r>
            <a:r>
              <a:rPr lang="en-US" b="1">
                <a:solidFill>
                  <a:srgbClr val="FFFFFF"/>
                </a:solidFill>
                <a:ea typeface="+mn-lt"/>
                <a:cs typeface="+mn-lt"/>
              </a:rPr>
              <a:t>random testing </a:t>
            </a:r>
            <a:r>
              <a:rPr lang="en-US">
                <a:solidFill>
                  <a:srgbClr val="FFFFFF"/>
                </a:solidFill>
                <a:ea typeface="+mn-lt"/>
                <a:cs typeface="+mn-lt"/>
              </a:rPr>
              <a:t> comes. </a:t>
            </a:r>
            <a:endParaRPr lang="en-US">
              <a:solidFill>
                <a:srgbClr val="FFFFFF"/>
              </a:solidFill>
            </a:endParaRPr>
          </a:p>
        </p:txBody>
      </p:sp>
      <p:sp>
        <p:nvSpPr>
          <p:cNvPr id="8" name="TextBox 7">
            <a:extLst>
              <a:ext uri="{FF2B5EF4-FFF2-40B4-BE49-F238E27FC236}">
                <a16:creationId xmlns:a16="http://schemas.microsoft.com/office/drawing/2014/main" id="{7C2CDC34-2645-13E9-7D95-CB7CE6831263}"/>
              </a:ext>
            </a:extLst>
          </p:cNvPr>
          <p:cNvSpPr txBox="1"/>
          <p:nvPr/>
        </p:nvSpPr>
        <p:spPr>
          <a:xfrm>
            <a:off x="8904110" y="2638777"/>
            <a:ext cx="23001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04  Descriptive data analytics</a:t>
            </a:r>
          </a:p>
          <a:p>
            <a:endParaRPr lang="en-US" b="1">
              <a:solidFill>
                <a:srgbClr val="FFFFFF"/>
              </a:solidFill>
              <a:cs typeface="Calibri"/>
            </a:endParaRPr>
          </a:p>
          <a:p>
            <a:r>
              <a:rPr lang="en-US" sz="1600">
                <a:solidFill>
                  <a:srgbClr val="FFFFFF"/>
                </a:solidFill>
                <a:ea typeface="+mn-lt"/>
                <a:cs typeface="+mn-lt"/>
              </a:rPr>
              <a:t>Descriptive analytics are the backbone of reporting—it’s impossible to have </a:t>
            </a:r>
            <a:r>
              <a:rPr lang="en-US" sz="1600">
                <a:solidFill>
                  <a:srgbClr val="FFFFFF"/>
                </a:solidFill>
                <a:ea typeface="+mn-lt"/>
                <a:cs typeface="+mn-lt"/>
                <a:hlinkClick r:id="rId5">
                  <a:extLst>
                    <a:ext uri="{A12FA001-AC4F-418D-AE19-62706E023703}">
                      <ahyp:hlinkClr xmlns:ahyp="http://schemas.microsoft.com/office/drawing/2018/hyperlinkcolor" val="tx"/>
                    </a:ext>
                  </a:extLst>
                </a:hlinkClick>
              </a:rPr>
              <a:t>business intelligence (BI)</a:t>
            </a:r>
            <a:r>
              <a:rPr lang="en-US" sz="1600">
                <a:solidFill>
                  <a:srgbClr val="FFFFFF"/>
                </a:solidFill>
                <a:ea typeface="+mn-lt"/>
                <a:cs typeface="+mn-lt"/>
              </a:rPr>
              <a:t> tools and dashboards without it. It addresses basic questions of “how many, when, where, and what.”</a:t>
            </a:r>
            <a:endParaRPr lang="en-US" sz="1600">
              <a:solidFill>
                <a:srgbClr val="FFFFFF"/>
              </a:solidFill>
            </a:endParaRPr>
          </a:p>
        </p:txBody>
      </p:sp>
      <p:sp>
        <p:nvSpPr>
          <p:cNvPr id="9" name="TextBox 8">
            <a:extLst>
              <a:ext uri="{FF2B5EF4-FFF2-40B4-BE49-F238E27FC236}">
                <a16:creationId xmlns:a16="http://schemas.microsoft.com/office/drawing/2014/main" id="{7A7CF9B6-87EE-D046-2A20-516E92139A68}"/>
              </a:ext>
            </a:extLst>
          </p:cNvPr>
          <p:cNvSpPr txBox="1"/>
          <p:nvPr/>
        </p:nvSpPr>
        <p:spPr>
          <a:xfrm>
            <a:off x="6265332" y="2638777"/>
            <a:ext cx="2300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03  Diagnostic data analytics</a:t>
            </a:r>
          </a:p>
          <a:p>
            <a:endParaRPr lang="en-US" b="1">
              <a:solidFill>
                <a:srgbClr val="FFFFFF"/>
              </a:solidFill>
              <a:cs typeface="Calibri"/>
            </a:endParaRPr>
          </a:p>
          <a:p>
            <a:r>
              <a:rPr lang="en-US">
                <a:solidFill>
                  <a:srgbClr val="FFFFFF"/>
                </a:solidFill>
                <a:ea typeface="+mn-lt"/>
                <a:cs typeface="+mn-lt"/>
              </a:rPr>
              <a:t>analyzing data from the past can serve an important purpose in guiding your business. </a:t>
            </a:r>
            <a:endParaRPr lang="en-US">
              <a:solidFill>
                <a:srgbClr val="FFFFFF"/>
              </a:solidFill>
            </a:endParaRPr>
          </a:p>
        </p:txBody>
      </p:sp>
      <p:pic>
        <p:nvPicPr>
          <p:cNvPr id="13" name="Picture 17" descr="Background pattern&#10;&#10;Description automatically generated">
            <a:extLst>
              <a:ext uri="{FF2B5EF4-FFF2-40B4-BE49-F238E27FC236}">
                <a16:creationId xmlns:a16="http://schemas.microsoft.com/office/drawing/2014/main" id="{36949C31-13B1-35E5-21B0-84D8D9148530}"/>
              </a:ext>
            </a:extLst>
          </p:cNvPr>
          <p:cNvPicPr>
            <a:picLocks noChangeAspect="1"/>
          </p:cNvPicPr>
          <p:nvPr/>
        </p:nvPicPr>
        <p:blipFill rotWithShape="1">
          <a:blip r:embed="rId6"/>
          <a:srcRect l="27274" t="36125" r="24588" b="14223"/>
          <a:stretch/>
        </p:blipFill>
        <p:spPr>
          <a:xfrm rot="-2100000">
            <a:off x="2972446" y="6382251"/>
            <a:ext cx="3271205" cy="3018551"/>
          </a:xfrm>
          <a:prstGeom prst="flowChartPreparation">
            <a:avLst/>
          </a:prstGeom>
        </p:spPr>
      </p:pic>
      <p:pic>
        <p:nvPicPr>
          <p:cNvPr id="15" name="Picture 17">
            <a:extLst>
              <a:ext uri="{FF2B5EF4-FFF2-40B4-BE49-F238E27FC236}">
                <a16:creationId xmlns:a16="http://schemas.microsoft.com/office/drawing/2014/main" id="{DF0D071F-E285-7676-EF7A-88AC03CE8D83}"/>
              </a:ext>
            </a:extLst>
          </p:cNvPr>
          <p:cNvPicPr>
            <a:picLocks noChangeAspect="1"/>
          </p:cNvPicPr>
          <p:nvPr/>
        </p:nvPicPr>
        <p:blipFill>
          <a:blip r:embed="rId6"/>
          <a:stretch>
            <a:fillRect/>
          </a:stretch>
        </p:blipFill>
        <p:spPr>
          <a:xfrm>
            <a:off x="12099382" y="-3787576"/>
            <a:ext cx="6795652" cy="6079374"/>
          </a:xfrm>
          <a:prstGeom prst="flowChartPreparation">
            <a:avLst/>
          </a:prstGeom>
        </p:spPr>
      </p:pic>
    </p:spTree>
    <p:extLst>
      <p:ext uri="{BB962C8B-B14F-4D97-AF65-F5344CB8AC3E}">
        <p14:creationId xmlns:p14="http://schemas.microsoft.com/office/powerpoint/2010/main" val="3535008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110BA79A-8EF3-830B-87D7-590426CCEAE1}"/>
              </a:ext>
            </a:extLst>
          </p:cNvPr>
          <p:cNvSpPr/>
          <p:nvPr/>
        </p:nvSpPr>
        <p:spPr>
          <a:xfrm>
            <a:off x="6095999" y="2413001"/>
            <a:ext cx="2539999" cy="3555999"/>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Logo&#10;&#10;Description automatically generated">
            <a:extLst>
              <a:ext uri="{FF2B5EF4-FFF2-40B4-BE49-F238E27FC236}">
                <a16:creationId xmlns:a16="http://schemas.microsoft.com/office/drawing/2014/main" id="{84ECB253-2F6E-768D-64B0-1893D4864BC0}"/>
              </a:ext>
            </a:extLst>
          </p:cNvPr>
          <p:cNvPicPr>
            <a:picLocks noChangeAspect="1"/>
          </p:cNvPicPr>
          <p:nvPr/>
        </p:nvPicPr>
        <p:blipFill>
          <a:blip r:embed="rId2"/>
          <a:stretch>
            <a:fillRect/>
          </a:stretch>
        </p:blipFill>
        <p:spPr>
          <a:xfrm>
            <a:off x="237067" y="257234"/>
            <a:ext cx="4337755" cy="1065976"/>
          </a:xfrm>
          <a:prstGeom prst="rect">
            <a:avLst/>
          </a:prstGeom>
        </p:spPr>
      </p:pic>
      <p:sp>
        <p:nvSpPr>
          <p:cNvPr id="5" name="TextBox 4">
            <a:extLst>
              <a:ext uri="{FF2B5EF4-FFF2-40B4-BE49-F238E27FC236}">
                <a16:creationId xmlns:a16="http://schemas.microsoft.com/office/drawing/2014/main" id="{3A64D954-7605-0955-ECA7-E2CFD7BDE036}"/>
              </a:ext>
            </a:extLst>
          </p:cNvPr>
          <p:cNvSpPr txBox="1"/>
          <p:nvPr/>
        </p:nvSpPr>
        <p:spPr>
          <a:xfrm>
            <a:off x="888999"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01  Predictive data analytics</a:t>
            </a:r>
          </a:p>
          <a:p>
            <a:endParaRPr lang="en-US" b="1">
              <a:cs typeface="Calibri"/>
            </a:endParaRPr>
          </a:p>
          <a:p>
            <a:r>
              <a:rPr lang="en-US">
                <a:ea typeface="+mn-lt"/>
                <a:cs typeface="+mn-lt"/>
              </a:rPr>
              <a:t>most commonly used category of data analytics. Businesses use predictive analytics to identify trends, correlations, and causation. </a:t>
            </a:r>
          </a:p>
        </p:txBody>
      </p:sp>
      <p:sp>
        <p:nvSpPr>
          <p:cNvPr id="7" name="TextBox 6">
            <a:extLst>
              <a:ext uri="{FF2B5EF4-FFF2-40B4-BE49-F238E27FC236}">
                <a16:creationId xmlns:a16="http://schemas.microsoft.com/office/drawing/2014/main" id="{730F02FC-6D66-4DA9-0487-312A003F2D4F}"/>
              </a:ext>
            </a:extLst>
          </p:cNvPr>
          <p:cNvSpPr txBox="1"/>
          <p:nvPr/>
        </p:nvSpPr>
        <p:spPr>
          <a:xfrm>
            <a:off x="3541888"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02  Prescriptive data analytics</a:t>
            </a:r>
          </a:p>
          <a:p>
            <a:endParaRPr lang="en-US" b="1">
              <a:cs typeface="Calibri"/>
            </a:endParaRPr>
          </a:p>
          <a:p>
            <a:r>
              <a:rPr lang="en-US">
                <a:ea typeface="+mn-lt"/>
                <a:cs typeface="+mn-lt"/>
              </a:rPr>
              <a:t>Prescriptive analytics is where </a:t>
            </a:r>
            <a:r>
              <a:rPr lang="en-US">
                <a:ea typeface="+mn-lt"/>
                <a:cs typeface="+mn-lt"/>
                <a:hlinkClick r:id="rId3"/>
              </a:rPr>
              <a:t>AI</a:t>
            </a:r>
            <a:r>
              <a:rPr lang="en-US">
                <a:ea typeface="+mn-lt"/>
                <a:cs typeface="+mn-lt"/>
              </a:rPr>
              <a:t> and </a:t>
            </a:r>
            <a:r>
              <a:rPr lang="en-US">
                <a:ea typeface="+mn-lt"/>
                <a:cs typeface="+mn-lt"/>
                <a:hlinkClick r:id="rId4"/>
              </a:rPr>
              <a:t>big data</a:t>
            </a:r>
            <a:r>
              <a:rPr lang="en-US">
                <a:ea typeface="+mn-lt"/>
                <a:cs typeface="+mn-lt"/>
              </a:rPr>
              <a:t> combine to help predict outcomes and here is where the process of </a:t>
            </a:r>
            <a:r>
              <a:rPr lang="en-US" b="1">
                <a:solidFill>
                  <a:srgbClr val="161513"/>
                </a:solidFill>
                <a:ea typeface="+mn-lt"/>
                <a:cs typeface="+mn-lt"/>
              </a:rPr>
              <a:t>random testing </a:t>
            </a:r>
            <a:r>
              <a:rPr lang="en-US">
                <a:ea typeface="+mn-lt"/>
                <a:cs typeface="+mn-lt"/>
              </a:rPr>
              <a:t> comes. </a:t>
            </a:r>
            <a:endParaRPr lang="en-US"/>
          </a:p>
        </p:txBody>
      </p:sp>
      <p:sp>
        <p:nvSpPr>
          <p:cNvPr id="8" name="TextBox 7">
            <a:extLst>
              <a:ext uri="{FF2B5EF4-FFF2-40B4-BE49-F238E27FC236}">
                <a16:creationId xmlns:a16="http://schemas.microsoft.com/office/drawing/2014/main" id="{7C2CDC34-2645-13E9-7D95-CB7CE6831263}"/>
              </a:ext>
            </a:extLst>
          </p:cNvPr>
          <p:cNvSpPr txBox="1"/>
          <p:nvPr/>
        </p:nvSpPr>
        <p:spPr>
          <a:xfrm>
            <a:off x="8904110" y="2638777"/>
            <a:ext cx="23001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04  Descriptive data analytics</a:t>
            </a:r>
          </a:p>
          <a:p>
            <a:endParaRPr lang="en-US" b="1">
              <a:solidFill>
                <a:srgbClr val="FFFFFF"/>
              </a:solidFill>
              <a:cs typeface="Calibri"/>
            </a:endParaRPr>
          </a:p>
          <a:p>
            <a:r>
              <a:rPr lang="en-US" sz="1600">
                <a:solidFill>
                  <a:srgbClr val="FFFFFF"/>
                </a:solidFill>
                <a:ea typeface="+mn-lt"/>
                <a:cs typeface="+mn-lt"/>
              </a:rPr>
              <a:t>Descriptive analytics are the backbone of reporting—it’s impossible to have </a:t>
            </a:r>
            <a:r>
              <a:rPr lang="en-US" sz="1600">
                <a:solidFill>
                  <a:srgbClr val="FFFFFF"/>
                </a:solidFill>
                <a:ea typeface="+mn-lt"/>
                <a:cs typeface="+mn-lt"/>
                <a:hlinkClick r:id="rId5">
                  <a:extLst>
                    <a:ext uri="{A12FA001-AC4F-418D-AE19-62706E023703}">
                      <ahyp:hlinkClr xmlns:ahyp="http://schemas.microsoft.com/office/drawing/2018/hyperlinkcolor" val="tx"/>
                    </a:ext>
                  </a:extLst>
                </a:hlinkClick>
              </a:rPr>
              <a:t>business intelligence (BI)</a:t>
            </a:r>
            <a:r>
              <a:rPr lang="en-US" sz="1600">
                <a:solidFill>
                  <a:srgbClr val="FFFFFF"/>
                </a:solidFill>
                <a:ea typeface="+mn-lt"/>
                <a:cs typeface="+mn-lt"/>
              </a:rPr>
              <a:t> tools and dashboards without it. It addresses basic questions of “how many, when, where, and what.”</a:t>
            </a:r>
            <a:endParaRPr lang="en-US" sz="1600">
              <a:solidFill>
                <a:srgbClr val="FFFFFF"/>
              </a:solidFill>
            </a:endParaRPr>
          </a:p>
        </p:txBody>
      </p:sp>
      <p:sp>
        <p:nvSpPr>
          <p:cNvPr id="9" name="TextBox 8">
            <a:extLst>
              <a:ext uri="{FF2B5EF4-FFF2-40B4-BE49-F238E27FC236}">
                <a16:creationId xmlns:a16="http://schemas.microsoft.com/office/drawing/2014/main" id="{7A7CF9B6-87EE-D046-2A20-516E92139A68}"/>
              </a:ext>
            </a:extLst>
          </p:cNvPr>
          <p:cNvSpPr txBox="1"/>
          <p:nvPr/>
        </p:nvSpPr>
        <p:spPr>
          <a:xfrm>
            <a:off x="6265332" y="2638777"/>
            <a:ext cx="2300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03  Diagnostic data analytics</a:t>
            </a:r>
          </a:p>
          <a:p>
            <a:endParaRPr lang="en-US" b="1">
              <a:solidFill>
                <a:srgbClr val="FFFFFF"/>
              </a:solidFill>
              <a:cs typeface="Calibri"/>
            </a:endParaRPr>
          </a:p>
          <a:p>
            <a:r>
              <a:rPr lang="en-US">
                <a:solidFill>
                  <a:srgbClr val="FFFFFF"/>
                </a:solidFill>
                <a:ea typeface="+mn-lt"/>
                <a:cs typeface="+mn-lt"/>
              </a:rPr>
              <a:t>analyzing data from the past can serve an important purpose in guiding your business. </a:t>
            </a:r>
            <a:endParaRPr lang="en-US">
              <a:solidFill>
                <a:srgbClr val="FFFFFF"/>
              </a:solidFill>
            </a:endParaRPr>
          </a:p>
        </p:txBody>
      </p:sp>
      <p:pic>
        <p:nvPicPr>
          <p:cNvPr id="13" name="Picture 17" descr="Background pattern&#10;&#10;Description automatically generated">
            <a:extLst>
              <a:ext uri="{FF2B5EF4-FFF2-40B4-BE49-F238E27FC236}">
                <a16:creationId xmlns:a16="http://schemas.microsoft.com/office/drawing/2014/main" id="{F3985483-F0C2-9173-6E87-BE6D224E7060}"/>
              </a:ext>
            </a:extLst>
          </p:cNvPr>
          <p:cNvPicPr>
            <a:picLocks noChangeAspect="1"/>
          </p:cNvPicPr>
          <p:nvPr/>
        </p:nvPicPr>
        <p:blipFill rotWithShape="1">
          <a:blip r:embed="rId6"/>
          <a:srcRect l="27274" t="36125" r="24588" b="14223"/>
          <a:stretch/>
        </p:blipFill>
        <p:spPr>
          <a:xfrm rot="16200000">
            <a:off x="5667668" y="6255251"/>
            <a:ext cx="3271205" cy="3018551"/>
          </a:xfrm>
          <a:prstGeom prst="flowChartPreparation">
            <a:avLst/>
          </a:prstGeom>
        </p:spPr>
      </p:pic>
      <p:pic>
        <p:nvPicPr>
          <p:cNvPr id="15" name="Picture 17">
            <a:extLst>
              <a:ext uri="{FF2B5EF4-FFF2-40B4-BE49-F238E27FC236}">
                <a16:creationId xmlns:a16="http://schemas.microsoft.com/office/drawing/2014/main" id="{80D6F8A8-03EA-FA4B-AA9B-7BFFEBF2505D}"/>
              </a:ext>
            </a:extLst>
          </p:cNvPr>
          <p:cNvPicPr>
            <a:picLocks noChangeAspect="1"/>
          </p:cNvPicPr>
          <p:nvPr/>
        </p:nvPicPr>
        <p:blipFill>
          <a:blip r:embed="rId6"/>
          <a:stretch>
            <a:fillRect/>
          </a:stretch>
        </p:blipFill>
        <p:spPr>
          <a:xfrm>
            <a:off x="12099382" y="-3787576"/>
            <a:ext cx="6795652" cy="6079374"/>
          </a:xfrm>
          <a:prstGeom prst="flowChartPreparation">
            <a:avLst/>
          </a:prstGeom>
        </p:spPr>
      </p:pic>
    </p:spTree>
    <p:extLst>
      <p:ext uri="{BB962C8B-B14F-4D97-AF65-F5344CB8AC3E}">
        <p14:creationId xmlns:p14="http://schemas.microsoft.com/office/powerpoint/2010/main" val="39823211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110BA79A-8EF3-830B-87D7-590426CCEAE1}"/>
              </a:ext>
            </a:extLst>
          </p:cNvPr>
          <p:cNvSpPr/>
          <p:nvPr/>
        </p:nvSpPr>
        <p:spPr>
          <a:xfrm>
            <a:off x="8847666" y="2469445"/>
            <a:ext cx="2539999" cy="3555999"/>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Logo&#10;&#10;Description automatically generated">
            <a:extLst>
              <a:ext uri="{FF2B5EF4-FFF2-40B4-BE49-F238E27FC236}">
                <a16:creationId xmlns:a16="http://schemas.microsoft.com/office/drawing/2014/main" id="{84ECB253-2F6E-768D-64B0-1893D4864BC0}"/>
              </a:ext>
            </a:extLst>
          </p:cNvPr>
          <p:cNvPicPr>
            <a:picLocks noChangeAspect="1"/>
          </p:cNvPicPr>
          <p:nvPr/>
        </p:nvPicPr>
        <p:blipFill>
          <a:blip r:embed="rId2"/>
          <a:stretch>
            <a:fillRect/>
          </a:stretch>
        </p:blipFill>
        <p:spPr>
          <a:xfrm>
            <a:off x="237067" y="257234"/>
            <a:ext cx="4337755" cy="1065976"/>
          </a:xfrm>
          <a:prstGeom prst="rect">
            <a:avLst/>
          </a:prstGeom>
        </p:spPr>
      </p:pic>
      <p:sp>
        <p:nvSpPr>
          <p:cNvPr id="5" name="TextBox 4">
            <a:extLst>
              <a:ext uri="{FF2B5EF4-FFF2-40B4-BE49-F238E27FC236}">
                <a16:creationId xmlns:a16="http://schemas.microsoft.com/office/drawing/2014/main" id="{3A64D954-7605-0955-ECA7-E2CFD7BDE036}"/>
              </a:ext>
            </a:extLst>
          </p:cNvPr>
          <p:cNvSpPr txBox="1"/>
          <p:nvPr/>
        </p:nvSpPr>
        <p:spPr>
          <a:xfrm>
            <a:off x="888999"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01  Predictive data analytics</a:t>
            </a:r>
          </a:p>
          <a:p>
            <a:endParaRPr lang="en-US" b="1">
              <a:cs typeface="Calibri"/>
            </a:endParaRPr>
          </a:p>
          <a:p>
            <a:r>
              <a:rPr lang="en-US">
                <a:ea typeface="+mn-lt"/>
                <a:cs typeface="+mn-lt"/>
              </a:rPr>
              <a:t>most commonly used category of data analytics. Businesses use predictive analytics to identify trends, correlations, and causation. </a:t>
            </a:r>
          </a:p>
        </p:txBody>
      </p:sp>
      <p:sp>
        <p:nvSpPr>
          <p:cNvPr id="7" name="TextBox 6">
            <a:extLst>
              <a:ext uri="{FF2B5EF4-FFF2-40B4-BE49-F238E27FC236}">
                <a16:creationId xmlns:a16="http://schemas.microsoft.com/office/drawing/2014/main" id="{730F02FC-6D66-4DA9-0487-312A003F2D4F}"/>
              </a:ext>
            </a:extLst>
          </p:cNvPr>
          <p:cNvSpPr txBox="1"/>
          <p:nvPr/>
        </p:nvSpPr>
        <p:spPr>
          <a:xfrm>
            <a:off x="3541888"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02  Prescriptive data analytics</a:t>
            </a:r>
          </a:p>
          <a:p>
            <a:endParaRPr lang="en-US" b="1">
              <a:cs typeface="Calibri"/>
            </a:endParaRPr>
          </a:p>
          <a:p>
            <a:r>
              <a:rPr lang="en-US">
                <a:ea typeface="+mn-lt"/>
                <a:cs typeface="+mn-lt"/>
              </a:rPr>
              <a:t>Prescriptive analytics is where </a:t>
            </a:r>
            <a:r>
              <a:rPr lang="en-US">
                <a:ea typeface="+mn-lt"/>
                <a:cs typeface="+mn-lt"/>
                <a:hlinkClick r:id="rId3"/>
              </a:rPr>
              <a:t>AI</a:t>
            </a:r>
            <a:r>
              <a:rPr lang="en-US">
                <a:ea typeface="+mn-lt"/>
                <a:cs typeface="+mn-lt"/>
              </a:rPr>
              <a:t> and </a:t>
            </a:r>
            <a:r>
              <a:rPr lang="en-US">
                <a:ea typeface="+mn-lt"/>
                <a:cs typeface="+mn-lt"/>
                <a:hlinkClick r:id="rId4"/>
              </a:rPr>
              <a:t>big data</a:t>
            </a:r>
            <a:r>
              <a:rPr lang="en-US">
                <a:ea typeface="+mn-lt"/>
                <a:cs typeface="+mn-lt"/>
              </a:rPr>
              <a:t> combine to help predict outcomes and here is where the process of </a:t>
            </a:r>
            <a:r>
              <a:rPr lang="en-US" b="1">
                <a:solidFill>
                  <a:srgbClr val="161513"/>
                </a:solidFill>
                <a:ea typeface="+mn-lt"/>
                <a:cs typeface="+mn-lt"/>
              </a:rPr>
              <a:t>random testing </a:t>
            </a:r>
            <a:r>
              <a:rPr lang="en-US">
                <a:ea typeface="+mn-lt"/>
                <a:cs typeface="+mn-lt"/>
              </a:rPr>
              <a:t> comes. </a:t>
            </a:r>
            <a:endParaRPr lang="en-US"/>
          </a:p>
        </p:txBody>
      </p:sp>
      <p:sp>
        <p:nvSpPr>
          <p:cNvPr id="8" name="TextBox 7">
            <a:extLst>
              <a:ext uri="{FF2B5EF4-FFF2-40B4-BE49-F238E27FC236}">
                <a16:creationId xmlns:a16="http://schemas.microsoft.com/office/drawing/2014/main" id="{7C2CDC34-2645-13E9-7D95-CB7CE6831263}"/>
              </a:ext>
            </a:extLst>
          </p:cNvPr>
          <p:cNvSpPr txBox="1"/>
          <p:nvPr/>
        </p:nvSpPr>
        <p:spPr>
          <a:xfrm>
            <a:off x="8904110" y="2638777"/>
            <a:ext cx="23001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FFFFF"/>
                </a:solidFill>
                <a:ea typeface="+mn-lt"/>
                <a:cs typeface="+mn-lt"/>
              </a:rPr>
              <a:t>04  Descriptive data analytics</a:t>
            </a:r>
          </a:p>
          <a:p>
            <a:endParaRPr lang="en-US" b="1">
              <a:solidFill>
                <a:srgbClr val="FFFFFF"/>
              </a:solidFill>
              <a:cs typeface="Calibri"/>
            </a:endParaRPr>
          </a:p>
          <a:p>
            <a:r>
              <a:rPr lang="en-US" sz="1600">
                <a:solidFill>
                  <a:srgbClr val="FFFFFF"/>
                </a:solidFill>
                <a:ea typeface="+mn-lt"/>
                <a:cs typeface="+mn-lt"/>
              </a:rPr>
              <a:t>Descriptive analytics are the backbone of reporting—it’s impossible to have </a:t>
            </a:r>
            <a:r>
              <a:rPr lang="en-US" sz="1600">
                <a:solidFill>
                  <a:srgbClr val="FFFFFF"/>
                </a:solidFill>
                <a:ea typeface="+mn-lt"/>
                <a:cs typeface="+mn-lt"/>
                <a:hlinkClick r:id="rId5">
                  <a:extLst>
                    <a:ext uri="{A12FA001-AC4F-418D-AE19-62706E023703}">
                      <ahyp:hlinkClr xmlns:ahyp="http://schemas.microsoft.com/office/drawing/2018/hyperlinkcolor" val="tx"/>
                    </a:ext>
                  </a:extLst>
                </a:hlinkClick>
              </a:rPr>
              <a:t>business intelligence (BI)</a:t>
            </a:r>
            <a:r>
              <a:rPr lang="en-US" sz="1600">
                <a:solidFill>
                  <a:srgbClr val="FFFFFF"/>
                </a:solidFill>
                <a:ea typeface="+mn-lt"/>
                <a:cs typeface="+mn-lt"/>
              </a:rPr>
              <a:t> tools and dashboards without it. It addresses basic questions of “how many, when, where, and what.”</a:t>
            </a:r>
            <a:endParaRPr lang="en-US" sz="1600">
              <a:solidFill>
                <a:srgbClr val="FFFFFF"/>
              </a:solidFill>
            </a:endParaRPr>
          </a:p>
        </p:txBody>
      </p:sp>
      <p:sp>
        <p:nvSpPr>
          <p:cNvPr id="9" name="TextBox 8">
            <a:extLst>
              <a:ext uri="{FF2B5EF4-FFF2-40B4-BE49-F238E27FC236}">
                <a16:creationId xmlns:a16="http://schemas.microsoft.com/office/drawing/2014/main" id="{7A7CF9B6-87EE-D046-2A20-516E92139A68}"/>
              </a:ext>
            </a:extLst>
          </p:cNvPr>
          <p:cNvSpPr txBox="1"/>
          <p:nvPr/>
        </p:nvSpPr>
        <p:spPr>
          <a:xfrm>
            <a:off x="6265332" y="2638777"/>
            <a:ext cx="2300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03  Diagnostic data analytics</a:t>
            </a:r>
          </a:p>
          <a:p>
            <a:endParaRPr lang="en-US" b="1">
              <a:cs typeface="Calibri"/>
            </a:endParaRPr>
          </a:p>
          <a:p>
            <a:r>
              <a:rPr lang="en-US">
                <a:ea typeface="+mn-lt"/>
                <a:cs typeface="+mn-lt"/>
              </a:rPr>
              <a:t>analyzing data from the past can serve an important purpose in guiding your business. </a:t>
            </a:r>
            <a:endParaRPr lang="en-US"/>
          </a:p>
        </p:txBody>
      </p:sp>
      <p:pic>
        <p:nvPicPr>
          <p:cNvPr id="17" name="Picture 17" descr="Background pattern&#10;&#10;Description automatically generated">
            <a:extLst>
              <a:ext uri="{FF2B5EF4-FFF2-40B4-BE49-F238E27FC236}">
                <a16:creationId xmlns:a16="http://schemas.microsoft.com/office/drawing/2014/main" id="{AE64B917-7FA6-310D-F75C-F08E83DB511A}"/>
              </a:ext>
            </a:extLst>
          </p:cNvPr>
          <p:cNvPicPr>
            <a:picLocks noChangeAspect="1"/>
          </p:cNvPicPr>
          <p:nvPr/>
        </p:nvPicPr>
        <p:blipFill rotWithShape="1">
          <a:blip r:embed="rId6"/>
          <a:srcRect l="27274" t="36125" r="24588" b="14223"/>
          <a:stretch/>
        </p:blipFill>
        <p:spPr>
          <a:xfrm rot="12840000">
            <a:off x="8419335" y="6593917"/>
            <a:ext cx="3271205" cy="3018551"/>
          </a:xfrm>
          <a:prstGeom prst="flowChartPreparation">
            <a:avLst/>
          </a:prstGeom>
        </p:spPr>
      </p:pic>
      <p:pic>
        <p:nvPicPr>
          <p:cNvPr id="19" name="Picture 17">
            <a:extLst>
              <a:ext uri="{FF2B5EF4-FFF2-40B4-BE49-F238E27FC236}">
                <a16:creationId xmlns:a16="http://schemas.microsoft.com/office/drawing/2014/main" id="{2FE19EF0-A0C1-52B3-2B1F-86CE9A2D4690}"/>
              </a:ext>
            </a:extLst>
          </p:cNvPr>
          <p:cNvPicPr>
            <a:picLocks noChangeAspect="1"/>
          </p:cNvPicPr>
          <p:nvPr/>
        </p:nvPicPr>
        <p:blipFill>
          <a:blip r:embed="rId6"/>
          <a:stretch>
            <a:fillRect/>
          </a:stretch>
        </p:blipFill>
        <p:spPr>
          <a:xfrm>
            <a:off x="12099382" y="-3787576"/>
            <a:ext cx="6795652" cy="6079374"/>
          </a:xfrm>
          <a:prstGeom prst="flowChartPreparation">
            <a:avLst/>
          </a:prstGeom>
        </p:spPr>
      </p:pic>
    </p:spTree>
    <p:extLst>
      <p:ext uri="{BB962C8B-B14F-4D97-AF65-F5344CB8AC3E}">
        <p14:creationId xmlns:p14="http://schemas.microsoft.com/office/powerpoint/2010/main" val="2908070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110BA79A-8EF3-830B-87D7-590426CCEAE1}"/>
              </a:ext>
            </a:extLst>
          </p:cNvPr>
          <p:cNvSpPr/>
          <p:nvPr/>
        </p:nvSpPr>
        <p:spPr>
          <a:xfrm>
            <a:off x="4628444" y="254001"/>
            <a:ext cx="6843887" cy="1848555"/>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400">
                <a:cs typeface="Calibri"/>
              </a:rPr>
              <a:t>Which involves : </a:t>
            </a:r>
          </a:p>
          <a:p>
            <a:pPr algn="ctr"/>
            <a:r>
              <a:rPr lang="en-US" sz="2400">
                <a:cs typeface="Calibri"/>
              </a:rPr>
              <a:t>Data Collection Data Cleaning and Preparation</a:t>
            </a:r>
          </a:p>
          <a:p>
            <a:pPr algn="ctr"/>
            <a:r>
              <a:rPr lang="en-US" sz="2400">
                <a:cs typeface="Calibri"/>
              </a:rPr>
              <a:t>Data Exploration </a:t>
            </a:r>
            <a:r>
              <a:rPr lang="en-US" sz="2400">
                <a:solidFill>
                  <a:schemeClr val="bg1"/>
                </a:solidFill>
                <a:cs typeface="Calibri"/>
              </a:rPr>
              <a:t>Data Modelling and Analysis</a:t>
            </a:r>
          </a:p>
          <a:p>
            <a:pPr algn="ctr"/>
            <a:r>
              <a:rPr lang="en-US" sz="2400">
                <a:solidFill>
                  <a:schemeClr val="bg1"/>
                </a:solidFill>
                <a:cs typeface="Calibri"/>
              </a:rPr>
              <a:t>Data Visualization and Presentation Decision-Making and Action</a:t>
            </a:r>
            <a:endParaRPr lang="en-US">
              <a:solidFill>
                <a:schemeClr val="bg1"/>
              </a:solidFill>
            </a:endParaRPr>
          </a:p>
        </p:txBody>
      </p:sp>
      <p:pic>
        <p:nvPicPr>
          <p:cNvPr id="4" name="Picture 4" descr="Logo&#10;&#10;Description automatically generated">
            <a:extLst>
              <a:ext uri="{FF2B5EF4-FFF2-40B4-BE49-F238E27FC236}">
                <a16:creationId xmlns:a16="http://schemas.microsoft.com/office/drawing/2014/main" id="{84ECB253-2F6E-768D-64B0-1893D4864BC0}"/>
              </a:ext>
            </a:extLst>
          </p:cNvPr>
          <p:cNvPicPr>
            <a:picLocks noChangeAspect="1"/>
          </p:cNvPicPr>
          <p:nvPr/>
        </p:nvPicPr>
        <p:blipFill>
          <a:blip r:embed="rId2"/>
          <a:stretch>
            <a:fillRect/>
          </a:stretch>
        </p:blipFill>
        <p:spPr>
          <a:xfrm>
            <a:off x="237067" y="257234"/>
            <a:ext cx="4337755" cy="1065976"/>
          </a:xfrm>
          <a:prstGeom prst="rect">
            <a:avLst/>
          </a:prstGeom>
        </p:spPr>
      </p:pic>
      <p:sp>
        <p:nvSpPr>
          <p:cNvPr id="5" name="TextBox 4">
            <a:extLst>
              <a:ext uri="{FF2B5EF4-FFF2-40B4-BE49-F238E27FC236}">
                <a16:creationId xmlns:a16="http://schemas.microsoft.com/office/drawing/2014/main" id="{3A64D954-7605-0955-ECA7-E2CFD7BDE036}"/>
              </a:ext>
            </a:extLst>
          </p:cNvPr>
          <p:cNvSpPr txBox="1"/>
          <p:nvPr/>
        </p:nvSpPr>
        <p:spPr>
          <a:xfrm>
            <a:off x="888999"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01  Predictive data analytics</a:t>
            </a:r>
          </a:p>
          <a:p>
            <a:endParaRPr lang="en-US" b="1">
              <a:cs typeface="Calibri"/>
            </a:endParaRPr>
          </a:p>
          <a:p>
            <a:r>
              <a:rPr lang="en-US">
                <a:ea typeface="+mn-lt"/>
                <a:cs typeface="+mn-lt"/>
              </a:rPr>
              <a:t>most commonly used category of data analytics. Businesses use predictive analytics to identify trends, correlations, and causation. </a:t>
            </a:r>
          </a:p>
        </p:txBody>
      </p:sp>
      <p:sp>
        <p:nvSpPr>
          <p:cNvPr id="7" name="TextBox 6">
            <a:extLst>
              <a:ext uri="{FF2B5EF4-FFF2-40B4-BE49-F238E27FC236}">
                <a16:creationId xmlns:a16="http://schemas.microsoft.com/office/drawing/2014/main" id="{730F02FC-6D66-4DA9-0487-312A003F2D4F}"/>
              </a:ext>
            </a:extLst>
          </p:cNvPr>
          <p:cNvSpPr txBox="1"/>
          <p:nvPr/>
        </p:nvSpPr>
        <p:spPr>
          <a:xfrm>
            <a:off x="3541888" y="2638777"/>
            <a:ext cx="230011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02  Prescriptive data analytics</a:t>
            </a:r>
          </a:p>
          <a:p>
            <a:endParaRPr lang="en-US" b="1">
              <a:cs typeface="Calibri"/>
            </a:endParaRPr>
          </a:p>
          <a:p>
            <a:r>
              <a:rPr lang="en-US">
                <a:ea typeface="+mn-lt"/>
                <a:cs typeface="+mn-lt"/>
              </a:rPr>
              <a:t>Prescriptive analytics is where </a:t>
            </a:r>
            <a:r>
              <a:rPr lang="en-US">
                <a:ea typeface="+mn-lt"/>
                <a:cs typeface="+mn-lt"/>
                <a:hlinkClick r:id="rId3"/>
              </a:rPr>
              <a:t>AI</a:t>
            </a:r>
            <a:r>
              <a:rPr lang="en-US">
                <a:ea typeface="+mn-lt"/>
                <a:cs typeface="+mn-lt"/>
              </a:rPr>
              <a:t> and </a:t>
            </a:r>
            <a:r>
              <a:rPr lang="en-US">
                <a:ea typeface="+mn-lt"/>
                <a:cs typeface="+mn-lt"/>
                <a:hlinkClick r:id="rId4"/>
              </a:rPr>
              <a:t>big data</a:t>
            </a:r>
            <a:r>
              <a:rPr lang="en-US">
                <a:ea typeface="+mn-lt"/>
                <a:cs typeface="+mn-lt"/>
              </a:rPr>
              <a:t> combine to help predict outcomes and here is where the process of </a:t>
            </a:r>
            <a:r>
              <a:rPr lang="en-US" b="1">
                <a:solidFill>
                  <a:srgbClr val="161513"/>
                </a:solidFill>
                <a:ea typeface="+mn-lt"/>
                <a:cs typeface="+mn-lt"/>
              </a:rPr>
              <a:t>random testing </a:t>
            </a:r>
            <a:r>
              <a:rPr lang="en-US">
                <a:ea typeface="+mn-lt"/>
                <a:cs typeface="+mn-lt"/>
              </a:rPr>
              <a:t> comes. </a:t>
            </a:r>
            <a:endParaRPr lang="en-US"/>
          </a:p>
        </p:txBody>
      </p:sp>
      <p:sp>
        <p:nvSpPr>
          <p:cNvPr id="8" name="TextBox 7">
            <a:extLst>
              <a:ext uri="{FF2B5EF4-FFF2-40B4-BE49-F238E27FC236}">
                <a16:creationId xmlns:a16="http://schemas.microsoft.com/office/drawing/2014/main" id="{7C2CDC34-2645-13E9-7D95-CB7CE6831263}"/>
              </a:ext>
            </a:extLst>
          </p:cNvPr>
          <p:cNvSpPr txBox="1"/>
          <p:nvPr/>
        </p:nvSpPr>
        <p:spPr>
          <a:xfrm>
            <a:off x="8904110" y="2638777"/>
            <a:ext cx="230011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0000"/>
                </a:solidFill>
                <a:ea typeface="+mn-lt"/>
                <a:cs typeface="+mn-lt"/>
              </a:rPr>
              <a:t>04  Descriptive data analytics</a:t>
            </a:r>
          </a:p>
          <a:p>
            <a:endParaRPr lang="en-US" b="1">
              <a:solidFill>
                <a:srgbClr val="000000"/>
              </a:solidFill>
              <a:cs typeface="Calibri"/>
            </a:endParaRPr>
          </a:p>
          <a:p>
            <a:r>
              <a:rPr lang="en-US" sz="1600">
                <a:solidFill>
                  <a:srgbClr val="000000"/>
                </a:solidFill>
                <a:ea typeface="+mn-lt"/>
                <a:cs typeface="+mn-lt"/>
              </a:rPr>
              <a:t>Descriptive analytics are the backbone of reporting—it’s impossible to have </a:t>
            </a:r>
            <a:r>
              <a:rPr lang="en-US" sz="1600">
                <a:solidFill>
                  <a:srgbClr val="000000"/>
                </a:solidFill>
                <a:ea typeface="+mn-lt"/>
                <a:cs typeface="+mn-lt"/>
                <a:hlinkClick r:id="rId5">
                  <a:extLst>
                    <a:ext uri="{A12FA001-AC4F-418D-AE19-62706E023703}">
                      <ahyp:hlinkClr xmlns:ahyp="http://schemas.microsoft.com/office/drawing/2018/hyperlinkcolor" val="tx"/>
                    </a:ext>
                  </a:extLst>
                </a:hlinkClick>
              </a:rPr>
              <a:t>business intelligence (BI)</a:t>
            </a:r>
            <a:r>
              <a:rPr lang="en-US" sz="1600">
                <a:solidFill>
                  <a:srgbClr val="000000"/>
                </a:solidFill>
                <a:ea typeface="+mn-lt"/>
                <a:cs typeface="+mn-lt"/>
              </a:rPr>
              <a:t> tools and dashboards without it. It addresses basic questions of “how many, when, where, and what.”</a:t>
            </a:r>
            <a:endParaRPr lang="en-US" sz="1600">
              <a:solidFill>
                <a:srgbClr val="000000"/>
              </a:solidFill>
            </a:endParaRPr>
          </a:p>
        </p:txBody>
      </p:sp>
      <p:sp>
        <p:nvSpPr>
          <p:cNvPr id="9" name="TextBox 8">
            <a:extLst>
              <a:ext uri="{FF2B5EF4-FFF2-40B4-BE49-F238E27FC236}">
                <a16:creationId xmlns:a16="http://schemas.microsoft.com/office/drawing/2014/main" id="{7A7CF9B6-87EE-D046-2A20-516E92139A68}"/>
              </a:ext>
            </a:extLst>
          </p:cNvPr>
          <p:cNvSpPr txBox="1"/>
          <p:nvPr/>
        </p:nvSpPr>
        <p:spPr>
          <a:xfrm>
            <a:off x="6265332" y="2638777"/>
            <a:ext cx="2300111"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03  Diagnostic data analytics</a:t>
            </a:r>
          </a:p>
          <a:p>
            <a:endParaRPr lang="en-US" b="1">
              <a:cs typeface="Calibri"/>
            </a:endParaRPr>
          </a:p>
          <a:p>
            <a:r>
              <a:rPr lang="en-US">
                <a:ea typeface="+mn-lt"/>
                <a:cs typeface="+mn-lt"/>
              </a:rPr>
              <a:t>analyzing data from the past can serve an important purpose in guiding your business. </a:t>
            </a:r>
            <a:endParaRPr lang="en-US"/>
          </a:p>
        </p:txBody>
      </p:sp>
      <p:pic>
        <p:nvPicPr>
          <p:cNvPr id="13" name="Picture 17" descr="Background pattern&#10;&#10;Description automatically generated">
            <a:extLst>
              <a:ext uri="{FF2B5EF4-FFF2-40B4-BE49-F238E27FC236}">
                <a16:creationId xmlns:a16="http://schemas.microsoft.com/office/drawing/2014/main" id="{ACD63F14-5F5A-7DC2-BCA7-BFA6B7984101}"/>
              </a:ext>
            </a:extLst>
          </p:cNvPr>
          <p:cNvPicPr>
            <a:picLocks noChangeAspect="1"/>
          </p:cNvPicPr>
          <p:nvPr/>
        </p:nvPicPr>
        <p:blipFill rotWithShape="1">
          <a:blip r:embed="rId6"/>
          <a:srcRect l="27274" t="36125" r="24588" b="14223"/>
          <a:stretch/>
        </p:blipFill>
        <p:spPr>
          <a:xfrm rot="7200000">
            <a:off x="11310420" y="2673286"/>
            <a:ext cx="3271205" cy="3018551"/>
          </a:xfrm>
          <a:prstGeom prst="flowChartPreparation">
            <a:avLst/>
          </a:prstGeom>
        </p:spPr>
      </p:pic>
    </p:spTree>
    <p:extLst>
      <p:ext uri="{BB962C8B-B14F-4D97-AF65-F5344CB8AC3E}">
        <p14:creationId xmlns:p14="http://schemas.microsoft.com/office/powerpoint/2010/main" val="1213326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7" descr="Background pattern&#10;&#10;Description automatically generated">
            <a:extLst>
              <a:ext uri="{FF2B5EF4-FFF2-40B4-BE49-F238E27FC236}">
                <a16:creationId xmlns:a16="http://schemas.microsoft.com/office/drawing/2014/main" id="{E822C894-2BC4-F7FF-9047-60ECA81FF313}"/>
              </a:ext>
            </a:extLst>
          </p:cNvPr>
          <p:cNvPicPr>
            <a:picLocks noChangeAspect="1"/>
          </p:cNvPicPr>
          <p:nvPr/>
        </p:nvPicPr>
        <p:blipFill rotWithShape="1">
          <a:blip r:embed="rId2"/>
          <a:srcRect l="27274" t="36125" r="24588" b="14223"/>
          <a:stretch/>
        </p:blipFill>
        <p:spPr>
          <a:xfrm>
            <a:off x="6788830" y="-334171"/>
            <a:ext cx="6178093" cy="5544438"/>
          </a:xfrm>
          <a:prstGeom prst="flowChartPreparation">
            <a:avLst/>
          </a:prstGeom>
        </p:spPr>
      </p:pic>
      <p:pic>
        <p:nvPicPr>
          <p:cNvPr id="8" name="Picture 8" descr="Icon&#10;&#10;Description automatically generated">
            <a:extLst>
              <a:ext uri="{FF2B5EF4-FFF2-40B4-BE49-F238E27FC236}">
                <a16:creationId xmlns:a16="http://schemas.microsoft.com/office/drawing/2014/main" id="{A1048DA0-7DA6-7287-B75A-B7539A479178}"/>
              </a:ext>
            </a:extLst>
          </p:cNvPr>
          <p:cNvPicPr>
            <a:picLocks noChangeAspect="1"/>
          </p:cNvPicPr>
          <p:nvPr/>
        </p:nvPicPr>
        <p:blipFill>
          <a:blip r:embed="rId3"/>
          <a:stretch>
            <a:fillRect/>
          </a:stretch>
        </p:blipFill>
        <p:spPr>
          <a:xfrm>
            <a:off x="7784283" y="521553"/>
            <a:ext cx="4196643" cy="3822858"/>
          </a:xfrm>
          <a:prstGeom prst="flowChartPreparation">
            <a:avLst/>
          </a:prstGeom>
        </p:spPr>
      </p:pic>
      <p:sp>
        <p:nvSpPr>
          <p:cNvPr id="9" name="TextBox 8">
            <a:extLst>
              <a:ext uri="{FF2B5EF4-FFF2-40B4-BE49-F238E27FC236}">
                <a16:creationId xmlns:a16="http://schemas.microsoft.com/office/drawing/2014/main" id="{B3FD6A7C-1B7A-7479-07CB-7AFD8D85404A}"/>
              </a:ext>
            </a:extLst>
          </p:cNvPr>
          <p:cNvSpPr txBox="1"/>
          <p:nvPr/>
        </p:nvSpPr>
        <p:spPr>
          <a:xfrm>
            <a:off x="914400" y="1154289"/>
            <a:ext cx="6059311"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solidFill>
                  <a:srgbClr val="202122"/>
                </a:solidFill>
              </a:rPr>
              <a:t>Microsoft Power BI</a:t>
            </a:r>
            <a:r>
              <a:rPr lang="en-US" sz="4000"/>
              <a:t> is an interactive data visualization software product developed by Microsoft with a primary focus on business intelligence.</a:t>
            </a:r>
          </a:p>
        </p:txBody>
      </p:sp>
      <p:pic>
        <p:nvPicPr>
          <p:cNvPr id="12" name="Picture 17">
            <a:extLst>
              <a:ext uri="{FF2B5EF4-FFF2-40B4-BE49-F238E27FC236}">
                <a16:creationId xmlns:a16="http://schemas.microsoft.com/office/drawing/2014/main" id="{27C8C21A-3C48-A138-1A35-8EDB4548045A}"/>
              </a:ext>
            </a:extLst>
          </p:cNvPr>
          <p:cNvPicPr>
            <a:picLocks noChangeAspect="1"/>
          </p:cNvPicPr>
          <p:nvPr/>
        </p:nvPicPr>
        <p:blipFill>
          <a:blip r:embed="rId2"/>
          <a:stretch>
            <a:fillRect/>
          </a:stretch>
        </p:blipFill>
        <p:spPr>
          <a:xfrm>
            <a:off x="12099382" y="-3787576"/>
            <a:ext cx="6795652" cy="6079374"/>
          </a:xfrm>
          <a:prstGeom prst="flowChartPreparation">
            <a:avLst/>
          </a:prstGeom>
        </p:spPr>
      </p:pic>
    </p:spTree>
    <p:extLst>
      <p:ext uri="{BB962C8B-B14F-4D97-AF65-F5344CB8AC3E}">
        <p14:creationId xmlns:p14="http://schemas.microsoft.com/office/powerpoint/2010/main" val="642808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2125</Words>
  <Application>Microsoft Office PowerPoint</Application>
  <PresentationFormat>Widescreen</PresentationFormat>
  <Paragraphs>261</Paragraphs>
  <Slides>44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Batang</vt:lpstr>
      <vt:lpstr>Angsana New</vt:lpstr>
      <vt:lpstr>Arial</vt:lpstr>
      <vt:lpstr>Bradley Hand ITC</vt:lpstr>
      <vt:lpstr>Britannic Bold</vt:lpstr>
      <vt:lpstr>Calibri</vt:lpstr>
      <vt:lpstr>Calibri Light</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dc:creator>
  <cp:lastModifiedBy>Rithika Vaidhyanathan</cp:lastModifiedBy>
  <cp:revision>7</cp:revision>
  <dcterms:created xsi:type="dcterms:W3CDTF">2023-05-31T18:30:37Z</dcterms:created>
  <dcterms:modified xsi:type="dcterms:W3CDTF">2024-02-01T09:05:31Z</dcterms:modified>
</cp:coreProperties>
</file>

<file path=docProps/thumbnail.jpeg>
</file>